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40"/>
  </p:notesMasterIdLst>
  <p:handoutMasterIdLst>
    <p:handoutMasterId r:id="rId41"/>
  </p:handoutMasterIdLst>
  <p:sldIdLst>
    <p:sldId id="400" r:id="rId5"/>
    <p:sldId id="256" r:id="rId6"/>
    <p:sldId id="309" r:id="rId7"/>
    <p:sldId id="319" r:id="rId8"/>
    <p:sldId id="301" r:id="rId9"/>
    <p:sldId id="312" r:id="rId10"/>
    <p:sldId id="306" r:id="rId11"/>
    <p:sldId id="332" r:id="rId12"/>
    <p:sldId id="324" r:id="rId13"/>
    <p:sldId id="325" r:id="rId14"/>
    <p:sldId id="329" r:id="rId15"/>
    <p:sldId id="330" r:id="rId16"/>
    <p:sldId id="391" r:id="rId17"/>
    <p:sldId id="334" r:id="rId18"/>
    <p:sldId id="347" r:id="rId19"/>
    <p:sldId id="353" r:id="rId20"/>
    <p:sldId id="351" r:id="rId21"/>
    <p:sldId id="342" r:id="rId22"/>
    <p:sldId id="359" r:id="rId23"/>
    <p:sldId id="388" r:id="rId24"/>
    <p:sldId id="389" r:id="rId25"/>
    <p:sldId id="385" r:id="rId26"/>
    <p:sldId id="384" r:id="rId27"/>
    <p:sldId id="395" r:id="rId28"/>
    <p:sldId id="401" r:id="rId29"/>
    <p:sldId id="405" r:id="rId30"/>
    <p:sldId id="410" r:id="rId31"/>
    <p:sldId id="411" r:id="rId32"/>
    <p:sldId id="419" r:id="rId33"/>
    <p:sldId id="422" r:id="rId34"/>
    <p:sldId id="423" r:id="rId35"/>
    <p:sldId id="424" r:id="rId36"/>
    <p:sldId id="420" r:id="rId37"/>
    <p:sldId id="421" r:id="rId38"/>
    <p:sldId id="32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KARTIKEY  GARG" initials="KG" lastIdx="3" clrIdx="2">
    <p:extLst>
      <p:ext uri="{19B8F6BF-5375-455C-9EA6-DF929625EA0E}">
        <p15:presenceInfo xmlns:p15="http://schemas.microsoft.com/office/powerpoint/2012/main" userId="S::1000011282@dit.edu.in::ab790101-a326-43fb-b923-b62e062270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CD00"/>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A992B-35FB-989B-518B-41D1914E0AFD}" v="137" dt="2021-09-28T15:09:46.820"/>
    <p1510:client id="{305496E9-7B09-CE72-E736-BDAC3F8B4BC2}" v="156" dt="2021-09-27T15:00:16.148"/>
    <p1510:client id="{37F445F0-64E9-7AFB-32D1-DF4ADE567CDB}" v="368" dt="2021-09-04T06:31:08.494"/>
    <p1510:client id="{E8243E85-8C17-9D34-A426-C696916A787A}" v="45" dt="2021-09-04T05:14:50.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6/7/layout/BasicLinearProcessNumbered#1" loCatId="process" qsTypeId="urn:microsoft.com/office/officeart/2005/8/quickstyle/3d3" qsCatId="3D" csTypeId="urn:microsoft.com/office/officeart/2005/8/colors/accent1_2" csCatId="accent1" phldr="1"/>
      <dgm:spPr/>
      <dgm:t>
        <a:bodyPr/>
        <a:lstStyle/>
        <a:p>
          <a:endParaRPr lang="en-US"/>
        </a:p>
      </dgm:t>
    </dgm:pt>
    <dgm:pt modelId="{2EE95FC5-CD6B-4A50-9262-DC414E16C3EA}">
      <dgm:prSet custT="1"/>
      <dgm:spPr/>
      <dgm:t>
        <a:bodyPr lIns="288000"/>
        <a:lstStyle/>
        <a:p>
          <a:r>
            <a:rPr lang="en-US" sz="2000">
              <a:latin typeface="Times New Roman" panose="02020603050405020304" pitchFamily="18" charset="0"/>
              <a:cs typeface="Times New Roman" panose="02020603050405020304" pitchFamily="18" charset="0"/>
            </a:rPr>
            <a:t>Know the Reason</a:t>
          </a:r>
        </a:p>
        <a:p>
          <a:r>
            <a:rPr lang="en-US" sz="1600">
              <a:latin typeface="Times New Roman" panose="02020603050405020304" pitchFamily="18" charset="0"/>
              <a:cs typeface="Times New Roman" panose="02020603050405020304" pitchFamily="18" charset="0"/>
            </a:rPr>
            <a:t>To specify the flashing side of project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r>
            <a:rPr lang="en-US"/>
            <a:t>1</a:t>
          </a:r>
        </a:p>
      </dgm:t>
    </dgm:pt>
    <dgm:pt modelId="{F05611F0-8256-4954-B6CB-ED6B4F2DD397}">
      <dgm:prSet custT="1"/>
      <dgm:spPr/>
      <dgm:t>
        <a:bodyPr lIns="288000"/>
        <a:lstStyle/>
        <a:p>
          <a:r>
            <a:rPr lang="en-US" sz="2000">
              <a:latin typeface="Times New Roman" panose="02020603050405020304" pitchFamily="18" charset="0"/>
              <a:cs typeface="Times New Roman" panose="02020603050405020304" pitchFamily="18" charset="0"/>
            </a:rPr>
            <a:t>Collecting</a:t>
          </a:r>
        </a:p>
        <a:p>
          <a:r>
            <a:rPr lang="en-US" sz="1200">
              <a:latin typeface="Times New Roman" panose="02020603050405020304" pitchFamily="18" charset="0"/>
              <a:cs typeface="Times New Roman" panose="02020603050405020304" pitchFamily="18" charset="0"/>
            </a:rPr>
            <a:t>The 1</a:t>
          </a:r>
          <a:r>
            <a:rPr lang="en-US" sz="1200" baseline="30000">
              <a:latin typeface="Times New Roman" panose="02020603050405020304" pitchFamily="18" charset="0"/>
              <a:cs typeface="Times New Roman" panose="02020603050405020304" pitchFamily="18" charset="0"/>
            </a:rPr>
            <a:t>st</a:t>
          </a:r>
          <a:r>
            <a:rPr lang="en-US" sz="1200">
              <a:latin typeface="Times New Roman" panose="02020603050405020304" pitchFamily="18" charset="0"/>
              <a:cs typeface="Times New Roman" panose="02020603050405020304" pitchFamily="18" charset="0"/>
            </a:rPr>
            <a:t> process towards our project is to collect the data from online sources. Data preparation by transforming and cleaning we will do here</a:t>
          </a:r>
          <a:r>
            <a:rPr lang="en-US" sz="1500">
              <a:latin typeface="Times New Roman" panose="02020603050405020304" pitchFamily="18" charset="0"/>
              <a:cs typeface="Times New Roman" panose="02020603050405020304" pitchFamily="18" charset="0"/>
            </a:rPr>
            <a:t>.</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r>
            <a:rPr lang="en-US"/>
            <a:t>2</a:t>
          </a:r>
        </a:p>
      </dgm:t>
    </dgm:pt>
    <dgm:pt modelId="{22625139-F93A-4F3F-A7AA-4923A01AEDF3}">
      <dgm:prSet custT="1"/>
      <dgm:spPr/>
      <dgm:t>
        <a:bodyPr lIns="288000"/>
        <a:lstStyle/>
        <a:p>
          <a:r>
            <a:rPr lang="en-US" sz="2000">
              <a:latin typeface="Times New Roman" panose="02020603050405020304" pitchFamily="18" charset="0"/>
              <a:cs typeface="Times New Roman" panose="02020603050405020304" pitchFamily="18" charset="0"/>
            </a:rPr>
            <a:t>Understanding</a:t>
          </a:r>
        </a:p>
        <a:p>
          <a:r>
            <a:rPr lang="en-US" sz="1400">
              <a:latin typeface="Times New Roman" panose="02020603050405020304" pitchFamily="18" charset="0"/>
              <a:cs typeface="Times New Roman" panose="02020603050405020304" pitchFamily="18" charset="0"/>
            </a:rPr>
            <a:t>Now to visualize this data. And understanding the flow of diseases in human</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r>
            <a:rPr lang="en-US"/>
            <a:t>3</a:t>
          </a:r>
        </a:p>
      </dgm:t>
    </dgm:pt>
    <dgm:pt modelId="{140952D0-0E1D-4F48-9F16-53581487CFA0}">
      <dgm:prSet custT="1"/>
      <dgm:spPr/>
      <dgm:t>
        <a:bodyPr lIns="288000"/>
        <a:lstStyle/>
        <a:p>
          <a:r>
            <a:rPr lang="en-US" sz="2000">
              <a:latin typeface="Times New Roman" panose="02020603050405020304" pitchFamily="18" charset="0"/>
              <a:cs typeface="Times New Roman" panose="02020603050405020304" pitchFamily="18" charset="0"/>
            </a:rPr>
            <a:t>Prediction</a:t>
          </a:r>
        </a:p>
        <a:p>
          <a:r>
            <a:rPr lang="en-US" sz="1500">
              <a:latin typeface="Times New Roman" panose="02020603050405020304" pitchFamily="18" charset="0"/>
              <a:cs typeface="Times New Roman" panose="02020603050405020304" pitchFamily="18" charset="0"/>
            </a:rPr>
            <a:t>Figuring out how one can get advantage of this with certain constrains.</a:t>
          </a: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phldrT="4" phldr="0"/>
      <dgm:spPr/>
      <dgm:t>
        <a:bodyPr/>
        <a:lstStyle/>
        <a:p>
          <a:r>
            <a:rPr lang="en-US"/>
            <a:t>4</a:t>
          </a:r>
        </a:p>
      </dgm:t>
    </dgm:pt>
    <dgm:pt modelId="{C2F8C7F7-44C4-414A-BCCD-56E91DD0A777}">
      <dgm:prSet custT="1"/>
      <dgm:spPr/>
      <dgm:t>
        <a:bodyPr lIns="288000"/>
        <a:lstStyle/>
        <a:p>
          <a:r>
            <a:rPr lang="en-US" sz="2000">
              <a:latin typeface="Times New Roman" panose="02020603050405020304" pitchFamily="18" charset="0"/>
              <a:cs typeface="Times New Roman" panose="02020603050405020304" pitchFamily="18" charset="0"/>
            </a:rPr>
            <a:t>Deployment</a:t>
          </a:r>
        </a:p>
        <a:p>
          <a:r>
            <a:rPr lang="en-US" sz="1500">
              <a:latin typeface="Times New Roman" panose="02020603050405020304" pitchFamily="18" charset="0"/>
              <a:cs typeface="Times New Roman" panose="02020603050405020304" pitchFamily="18" charset="0"/>
            </a:rPr>
            <a:t>At the end building a platform where it is easy for user and data to communicate easily.</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phldrT="5" phldr="0"/>
      <dgm:spPr/>
      <dgm:t>
        <a:bodyPr/>
        <a:lstStyle/>
        <a:p>
          <a:r>
            <a:rPr lang="en-US"/>
            <a:t>5</a:t>
          </a:r>
        </a:p>
      </dgm:t>
    </dgm:pt>
    <dgm:pt modelId="{C09B749D-9CF7-492C-B341-D9553818451B}" type="pres">
      <dgm:prSet presAssocID="{D0F07F19-1F50-4B42-A7A0-278DF9D25BB1}" presName="Name0" presStyleCnt="0">
        <dgm:presLayoutVars>
          <dgm:animLvl val="lvl"/>
          <dgm:resizeHandles val="exact"/>
        </dgm:presLayoutVars>
      </dgm:prSet>
      <dgm:spPr/>
      <dgm:t>
        <a:bodyPr/>
        <a:lstStyle/>
        <a:p>
          <a:endParaRPr lang="en-US"/>
        </a:p>
      </dgm:t>
    </dgm:pt>
    <dgm:pt modelId="{8EEF3829-836D-4E60-A9BC-8F0AD18883EE}" type="pres">
      <dgm:prSet presAssocID="{2EE95FC5-CD6B-4A50-9262-DC414E16C3EA}" presName="compositeNode" presStyleCnt="0">
        <dgm:presLayoutVars>
          <dgm:bulletEnabled val="1"/>
        </dgm:presLayoutVars>
      </dgm:prSet>
      <dgm:spPr/>
    </dgm:pt>
    <dgm:pt modelId="{5947A689-FC4A-4FDF-BDDD-890A8474DEF9}" type="pres">
      <dgm:prSet presAssocID="{2EE95FC5-CD6B-4A50-9262-DC414E16C3EA}" presName="bgRect" presStyleLbl="bgAccFollowNode1" presStyleIdx="0" presStyleCnt="5"/>
      <dgm:spPr/>
      <dgm:t>
        <a:bodyPr/>
        <a:lstStyle/>
        <a:p>
          <a:endParaRPr lang="en-US"/>
        </a:p>
      </dgm:t>
    </dgm:pt>
    <dgm:pt modelId="{94E9EF1A-1D07-4210-9402-6C559E90358A}" type="pres">
      <dgm:prSet presAssocID="{C99EBBB1-E916-471C-83C9-ABE85B42AC26}" presName="sibTransNodeCircle" presStyleLbl="alignNode1" presStyleIdx="0" presStyleCnt="10">
        <dgm:presLayoutVars>
          <dgm:chMax val="0"/>
          <dgm:bulletEnabled/>
        </dgm:presLayoutVars>
      </dgm:prSet>
      <dgm:spPr>
        <a:prstGeom prst="rect">
          <a:avLst/>
        </a:prstGeom>
      </dgm:spPr>
      <dgm:t>
        <a:bodyPr/>
        <a:lstStyle/>
        <a:p>
          <a:endParaRPr lang="en-US"/>
        </a:p>
      </dgm:t>
    </dgm:pt>
    <dgm:pt modelId="{B9E74D06-8974-46A7-BDE8-CAC0846523DB}" type="pres">
      <dgm:prSet presAssocID="{2EE95FC5-CD6B-4A50-9262-DC414E16C3EA}" presName="bottomLine" presStyleLbl="alignNode1" presStyleIdx="1" presStyleCnt="10">
        <dgm:presLayoutVars/>
      </dgm:prSet>
      <dgm:spPr/>
    </dgm:pt>
    <dgm:pt modelId="{815671D8-22AE-4967-8461-EBC1C9F97F94}" type="pres">
      <dgm:prSet presAssocID="{2EE95FC5-CD6B-4A50-9262-DC414E16C3EA}" presName="nodeText" presStyleLbl="bgAccFollowNode1" presStyleIdx="0" presStyleCnt="5">
        <dgm:presLayoutVars>
          <dgm:bulletEnabled val="1"/>
        </dgm:presLayoutVars>
      </dgm:prSet>
      <dgm:spPr/>
      <dgm:t>
        <a:bodyPr/>
        <a:lstStyle/>
        <a:p>
          <a:endParaRPr lang="en-US"/>
        </a:p>
      </dgm:t>
    </dgm:pt>
    <dgm:pt modelId="{4345A606-3100-40DC-847D-F26F8DFFB0A4}" type="pres">
      <dgm:prSet presAssocID="{C99EBBB1-E916-471C-83C9-ABE85B42AC26}" presName="sibTrans" presStyleCnt="0"/>
      <dgm:spPr/>
    </dgm:pt>
    <dgm:pt modelId="{9D438F26-CD1B-4D67-AF02-B4D0BD99464E}" type="pres">
      <dgm:prSet presAssocID="{F05611F0-8256-4954-B6CB-ED6B4F2DD397}" presName="compositeNode" presStyleCnt="0">
        <dgm:presLayoutVars>
          <dgm:bulletEnabled val="1"/>
        </dgm:presLayoutVars>
      </dgm:prSet>
      <dgm:spPr/>
    </dgm:pt>
    <dgm:pt modelId="{5C8F9B26-840A-4F96-8D27-2D7E00511C9A}" type="pres">
      <dgm:prSet presAssocID="{F05611F0-8256-4954-B6CB-ED6B4F2DD397}" presName="bgRect" presStyleLbl="bgAccFollowNode1" presStyleIdx="1" presStyleCnt="5"/>
      <dgm:spPr/>
      <dgm:t>
        <a:bodyPr/>
        <a:lstStyle/>
        <a:p>
          <a:endParaRPr lang="en-US"/>
        </a:p>
      </dgm:t>
    </dgm:pt>
    <dgm:pt modelId="{DAC041B6-6570-477A-B4C1-5CB7E0EFE0DC}" type="pres">
      <dgm:prSet presAssocID="{6BD5265A-8333-420D-BDB2-65F10B3EBD76}" presName="sibTransNodeCircle" presStyleLbl="alignNode1" presStyleIdx="2" presStyleCnt="10">
        <dgm:presLayoutVars>
          <dgm:chMax val="0"/>
          <dgm:bulletEnabled/>
        </dgm:presLayoutVars>
      </dgm:prSet>
      <dgm:spPr>
        <a:prstGeom prst="rect">
          <a:avLst/>
        </a:prstGeom>
      </dgm:spPr>
      <dgm:t>
        <a:bodyPr/>
        <a:lstStyle/>
        <a:p>
          <a:endParaRPr lang="en-US"/>
        </a:p>
      </dgm:t>
    </dgm:pt>
    <dgm:pt modelId="{F8ADDB2A-2689-4ACF-8222-B372EB5C8D35}" type="pres">
      <dgm:prSet presAssocID="{F05611F0-8256-4954-B6CB-ED6B4F2DD397}" presName="bottomLine" presStyleLbl="alignNode1" presStyleIdx="3" presStyleCnt="10">
        <dgm:presLayoutVars/>
      </dgm:prSet>
      <dgm:spPr/>
    </dgm:pt>
    <dgm:pt modelId="{36EB2DDF-B510-4B3C-AF9A-757E14A78E4D}" type="pres">
      <dgm:prSet presAssocID="{F05611F0-8256-4954-B6CB-ED6B4F2DD397}" presName="nodeText" presStyleLbl="bgAccFollowNode1" presStyleIdx="1" presStyleCnt="5">
        <dgm:presLayoutVars>
          <dgm:bulletEnabled val="1"/>
        </dgm:presLayoutVars>
      </dgm:prSet>
      <dgm:spPr/>
      <dgm:t>
        <a:bodyPr/>
        <a:lstStyle/>
        <a:p>
          <a:endParaRPr lang="en-US"/>
        </a:p>
      </dgm:t>
    </dgm:pt>
    <dgm:pt modelId="{8BDDBF6E-ECE6-4E6A-B0D3-17197BA824D3}" type="pres">
      <dgm:prSet presAssocID="{6BD5265A-8333-420D-BDB2-65F10B3EBD76}" presName="sibTrans" presStyleCnt="0"/>
      <dgm:spPr/>
    </dgm:pt>
    <dgm:pt modelId="{5419C900-3474-4480-82CB-923AF8027A48}" type="pres">
      <dgm:prSet presAssocID="{22625139-F93A-4F3F-A7AA-4923A01AEDF3}" presName="compositeNode" presStyleCnt="0">
        <dgm:presLayoutVars>
          <dgm:bulletEnabled val="1"/>
        </dgm:presLayoutVars>
      </dgm:prSet>
      <dgm:spPr/>
    </dgm:pt>
    <dgm:pt modelId="{83253AE2-89B5-4ADC-817A-FEF4E0BC4B49}" type="pres">
      <dgm:prSet presAssocID="{22625139-F93A-4F3F-A7AA-4923A01AEDF3}" presName="bgRect" presStyleLbl="bgAccFollowNode1" presStyleIdx="2" presStyleCnt="5"/>
      <dgm:spPr/>
      <dgm:t>
        <a:bodyPr/>
        <a:lstStyle/>
        <a:p>
          <a:endParaRPr lang="en-US"/>
        </a:p>
      </dgm:t>
    </dgm:pt>
    <dgm:pt modelId="{82EE2C17-F664-4616-8F76-97637F08E124}" type="pres">
      <dgm:prSet presAssocID="{A8E2FA08-4DD4-4654-A85D-9A99162D6201}" presName="sibTransNodeCircle" presStyleLbl="alignNode1" presStyleIdx="4" presStyleCnt="10">
        <dgm:presLayoutVars>
          <dgm:chMax val="0"/>
          <dgm:bulletEnabled/>
        </dgm:presLayoutVars>
      </dgm:prSet>
      <dgm:spPr>
        <a:prstGeom prst="rect">
          <a:avLst/>
        </a:prstGeom>
      </dgm:spPr>
      <dgm:t>
        <a:bodyPr/>
        <a:lstStyle/>
        <a:p>
          <a:endParaRPr lang="en-US"/>
        </a:p>
      </dgm:t>
    </dgm:pt>
    <dgm:pt modelId="{96383FDE-483E-4E6D-B151-4FC41C065094}" type="pres">
      <dgm:prSet presAssocID="{22625139-F93A-4F3F-A7AA-4923A01AEDF3}" presName="bottomLine" presStyleLbl="alignNode1" presStyleIdx="5" presStyleCnt="10">
        <dgm:presLayoutVars/>
      </dgm:prSet>
      <dgm:spPr/>
    </dgm:pt>
    <dgm:pt modelId="{BBF86657-8EAE-46E6-B25A-D2056AE50973}" type="pres">
      <dgm:prSet presAssocID="{22625139-F93A-4F3F-A7AA-4923A01AEDF3}" presName="nodeText" presStyleLbl="bgAccFollowNode1" presStyleIdx="2" presStyleCnt="5">
        <dgm:presLayoutVars>
          <dgm:bulletEnabled val="1"/>
        </dgm:presLayoutVars>
      </dgm:prSet>
      <dgm:spPr/>
      <dgm:t>
        <a:bodyPr/>
        <a:lstStyle/>
        <a:p>
          <a:endParaRPr lang="en-US"/>
        </a:p>
      </dgm:t>
    </dgm:pt>
    <dgm:pt modelId="{8DC76FCE-F8A0-43BB-94B0-26867DA9F629}" type="pres">
      <dgm:prSet presAssocID="{A8E2FA08-4DD4-4654-A85D-9A99162D6201}" presName="sibTrans" presStyleCnt="0"/>
      <dgm:spPr/>
    </dgm:pt>
    <dgm:pt modelId="{46746BF8-8C13-403D-B74A-6BA79A7FA811}" type="pres">
      <dgm:prSet presAssocID="{140952D0-0E1D-4F48-9F16-53581487CFA0}" presName="compositeNode" presStyleCnt="0">
        <dgm:presLayoutVars>
          <dgm:bulletEnabled val="1"/>
        </dgm:presLayoutVars>
      </dgm:prSet>
      <dgm:spPr/>
    </dgm:pt>
    <dgm:pt modelId="{7ACBA089-E576-4FF4-865F-C3BBF7659A23}" type="pres">
      <dgm:prSet presAssocID="{140952D0-0E1D-4F48-9F16-53581487CFA0}" presName="bgRect" presStyleLbl="bgAccFollowNode1" presStyleIdx="3" presStyleCnt="5"/>
      <dgm:spPr/>
      <dgm:t>
        <a:bodyPr/>
        <a:lstStyle/>
        <a:p>
          <a:endParaRPr lang="en-US"/>
        </a:p>
      </dgm:t>
    </dgm:pt>
    <dgm:pt modelId="{3CBA3CC0-D70A-4B98-9329-64604EDF25F0}" type="pres">
      <dgm:prSet presAssocID="{2804F27C-9BA9-4D07-AB02-74BE7DFA2C0E}" presName="sibTransNodeCircle" presStyleLbl="alignNode1" presStyleIdx="6" presStyleCnt="10">
        <dgm:presLayoutVars>
          <dgm:chMax val="0"/>
          <dgm:bulletEnabled/>
        </dgm:presLayoutVars>
      </dgm:prSet>
      <dgm:spPr>
        <a:prstGeom prst="rect">
          <a:avLst/>
        </a:prstGeom>
      </dgm:spPr>
      <dgm:t>
        <a:bodyPr/>
        <a:lstStyle/>
        <a:p>
          <a:endParaRPr lang="en-US"/>
        </a:p>
      </dgm:t>
    </dgm:pt>
    <dgm:pt modelId="{5BE72261-3EB3-4585-8739-2FFBAED12B80}" type="pres">
      <dgm:prSet presAssocID="{140952D0-0E1D-4F48-9F16-53581487CFA0}" presName="bottomLine" presStyleLbl="alignNode1" presStyleIdx="7" presStyleCnt="10">
        <dgm:presLayoutVars/>
      </dgm:prSet>
      <dgm:spPr/>
    </dgm:pt>
    <dgm:pt modelId="{64EF213D-B16C-4AC2-8183-B62F7FC17277}" type="pres">
      <dgm:prSet presAssocID="{140952D0-0E1D-4F48-9F16-53581487CFA0}" presName="nodeText" presStyleLbl="bgAccFollowNode1" presStyleIdx="3" presStyleCnt="5">
        <dgm:presLayoutVars>
          <dgm:bulletEnabled val="1"/>
        </dgm:presLayoutVars>
      </dgm:prSet>
      <dgm:spPr/>
      <dgm:t>
        <a:bodyPr/>
        <a:lstStyle/>
        <a:p>
          <a:endParaRPr lang="en-US"/>
        </a:p>
      </dgm:t>
    </dgm:pt>
    <dgm:pt modelId="{5104EC6E-10DA-48BE-A121-0D66CB60A3C3}" type="pres">
      <dgm:prSet presAssocID="{2804F27C-9BA9-4D07-AB02-74BE7DFA2C0E}" presName="sibTrans" presStyleCnt="0"/>
      <dgm:spPr/>
    </dgm:pt>
    <dgm:pt modelId="{A0A34020-1B08-49AD-AD60-D2002D7C7E0A}" type="pres">
      <dgm:prSet presAssocID="{C2F8C7F7-44C4-414A-BCCD-56E91DD0A777}" presName="compositeNode" presStyleCnt="0">
        <dgm:presLayoutVars>
          <dgm:bulletEnabled val="1"/>
        </dgm:presLayoutVars>
      </dgm:prSet>
      <dgm:spPr/>
    </dgm:pt>
    <dgm:pt modelId="{5F8AA2D1-7ADE-4FAB-AB73-E999EB93EDA0}" type="pres">
      <dgm:prSet presAssocID="{C2F8C7F7-44C4-414A-BCCD-56E91DD0A777}" presName="bgRect" presStyleLbl="bgAccFollowNode1" presStyleIdx="4" presStyleCnt="5"/>
      <dgm:spPr/>
      <dgm:t>
        <a:bodyPr/>
        <a:lstStyle/>
        <a:p>
          <a:endParaRPr lang="en-US"/>
        </a:p>
      </dgm:t>
    </dgm:pt>
    <dgm:pt modelId="{FEC87D35-FF68-4830-9865-7026502B7734}" type="pres">
      <dgm:prSet presAssocID="{4E39967D-43EF-4F15-814A-2F491D900D43}" presName="sibTransNodeCircle" presStyleLbl="alignNode1" presStyleIdx="8" presStyleCnt="10">
        <dgm:presLayoutVars>
          <dgm:chMax val="0"/>
          <dgm:bulletEnabled/>
        </dgm:presLayoutVars>
      </dgm:prSet>
      <dgm:spPr>
        <a:prstGeom prst="rect">
          <a:avLst/>
        </a:prstGeom>
      </dgm:spPr>
      <dgm:t>
        <a:bodyPr/>
        <a:lstStyle/>
        <a:p>
          <a:endParaRPr lang="en-US"/>
        </a:p>
      </dgm:t>
    </dgm:pt>
    <dgm:pt modelId="{F57AF353-CCB4-4030-9EEE-1DC7B4B0CC7D}" type="pres">
      <dgm:prSet presAssocID="{C2F8C7F7-44C4-414A-BCCD-56E91DD0A777}" presName="bottomLine" presStyleLbl="alignNode1" presStyleIdx="9" presStyleCnt="10">
        <dgm:presLayoutVars/>
      </dgm:prSet>
      <dgm:spPr/>
    </dgm:pt>
    <dgm:pt modelId="{9CC4D03B-B44B-4A64-A041-4758701F1C59}" type="pres">
      <dgm:prSet presAssocID="{C2F8C7F7-44C4-414A-BCCD-56E91DD0A777}" presName="nodeText" presStyleLbl="bgAccFollowNode1" presStyleIdx="4" presStyleCnt="5">
        <dgm:presLayoutVars>
          <dgm:bulletEnabled val="1"/>
        </dgm:presLayoutVars>
      </dgm:prSet>
      <dgm:spPr/>
      <dgm:t>
        <a:bodyPr/>
        <a:lstStyle/>
        <a:p>
          <a:endParaRPr lang="en-US"/>
        </a:p>
      </dgm:t>
    </dgm:pt>
  </dgm:ptLst>
  <dgm:cxnLst>
    <dgm:cxn modelId="{40CAD671-AB1B-4EF2-BD4C-E4C43639C27E}" type="presOf" srcId="{2EE95FC5-CD6B-4A50-9262-DC414E16C3EA}" destId="{5947A689-FC4A-4FDF-BDDD-890A8474DEF9}" srcOrd="0" destOrd="0" presId="urn:microsoft.com/office/officeart/2016/7/layout/BasicLinearProcessNumbered#1"/>
    <dgm:cxn modelId="{7043076B-C1A0-4D82-B9C2-7389C21548EF}" type="presOf" srcId="{22625139-F93A-4F3F-A7AA-4923A01AEDF3}" destId="{BBF86657-8EAE-46E6-B25A-D2056AE50973}" srcOrd="1" destOrd="0" presId="urn:microsoft.com/office/officeart/2016/7/layout/BasicLinearProcessNumbered#1"/>
    <dgm:cxn modelId="{CBD31B8E-CB23-4FA8-93FE-5BB4814BBB0B}" type="presOf" srcId="{2804F27C-9BA9-4D07-AB02-74BE7DFA2C0E}" destId="{3CBA3CC0-D70A-4B98-9329-64604EDF25F0}" srcOrd="0" destOrd="0" presId="urn:microsoft.com/office/officeart/2016/7/layout/BasicLinearProcessNumbered#1"/>
    <dgm:cxn modelId="{FC7721F0-429B-4CE7-BE98-C2F3C41FE9C7}" srcId="{D0F07F19-1F50-4B42-A7A0-278DF9D25BB1}" destId="{22625139-F93A-4F3F-A7AA-4923A01AEDF3}" srcOrd="2" destOrd="0" parTransId="{F549A0EB-6BE9-4749-8336-B02A279AE302}" sibTransId="{A8E2FA08-4DD4-4654-A85D-9A99162D6201}"/>
    <dgm:cxn modelId="{A4B80D2D-7E35-421F-8BF9-55B39C33B9BE}" type="presOf" srcId="{A8E2FA08-4DD4-4654-A85D-9A99162D6201}" destId="{82EE2C17-F664-4616-8F76-97637F08E124}" srcOrd="0" destOrd="0" presId="urn:microsoft.com/office/officeart/2016/7/layout/BasicLinearProcessNumbered#1"/>
    <dgm:cxn modelId="{23907F3B-DE45-45CF-9707-5E4F6F6973DA}" type="presOf" srcId="{D0F07F19-1F50-4B42-A7A0-278DF9D25BB1}" destId="{C09B749D-9CF7-492C-B341-D9553818451B}" srcOrd="0" destOrd="0" presId="urn:microsoft.com/office/officeart/2016/7/layout/BasicLinearProcessNumbered#1"/>
    <dgm:cxn modelId="{9CDE7D88-716E-4C97-9A52-FF7131643C5F}" type="presOf" srcId="{F05611F0-8256-4954-B6CB-ED6B4F2DD397}" destId="{36EB2DDF-B510-4B3C-AF9A-757E14A78E4D}" srcOrd="1" destOrd="0" presId="urn:microsoft.com/office/officeart/2016/7/layout/BasicLinearProcessNumbered#1"/>
    <dgm:cxn modelId="{C0185933-A2E8-4CA8-BE2D-4651F528D2DE}" type="presOf" srcId="{2EE95FC5-CD6B-4A50-9262-DC414E16C3EA}" destId="{815671D8-22AE-4967-8461-EBC1C9F97F94}" srcOrd="1" destOrd="0" presId="urn:microsoft.com/office/officeart/2016/7/layout/BasicLinearProcessNumbered#1"/>
    <dgm:cxn modelId="{27E5EDFC-7359-48F6-8E3F-270CF15B8D2C}" type="presOf" srcId="{140952D0-0E1D-4F48-9F16-53581487CFA0}" destId="{64EF213D-B16C-4AC2-8183-B62F7FC17277}" srcOrd="1" destOrd="0" presId="urn:microsoft.com/office/officeart/2016/7/layout/BasicLinearProcessNumbered#1"/>
    <dgm:cxn modelId="{40F5D2CB-DECC-41AF-8388-AD6EA6907126}" type="presOf" srcId="{6BD5265A-8333-420D-BDB2-65F10B3EBD76}" destId="{DAC041B6-6570-477A-B4C1-5CB7E0EFE0DC}" srcOrd="0" destOrd="0" presId="urn:microsoft.com/office/officeart/2016/7/layout/BasicLinearProcessNumbered#1"/>
    <dgm:cxn modelId="{DD5C168A-90C7-41E2-9576-A79BBC6325CE}" type="presOf" srcId="{C99EBBB1-E916-471C-83C9-ABE85B42AC26}" destId="{94E9EF1A-1D07-4210-9402-6C559E90358A}" srcOrd="0" destOrd="0" presId="urn:microsoft.com/office/officeart/2016/7/layout/BasicLinearProcessNumbered#1"/>
    <dgm:cxn modelId="{2218E939-6CA8-4442-A4E7-EF92FEA01DDF}" type="presOf" srcId="{140952D0-0E1D-4F48-9F16-53581487CFA0}" destId="{7ACBA089-E576-4FF4-865F-C3BBF7659A23}" srcOrd="0" destOrd="0" presId="urn:microsoft.com/office/officeart/2016/7/layout/BasicLinearProcessNumbered#1"/>
    <dgm:cxn modelId="{6C312549-8F7E-4A80-AB71-9D3156BFBF4C}" type="presOf" srcId="{C2F8C7F7-44C4-414A-BCCD-56E91DD0A777}" destId="{5F8AA2D1-7ADE-4FAB-AB73-E999EB93EDA0}" srcOrd="0" destOrd="0" presId="urn:microsoft.com/office/officeart/2016/7/layout/BasicLinearProcessNumbered#1"/>
    <dgm:cxn modelId="{AFE8A667-BFCC-42CE-A7FE-3066C60B154E}" type="presOf" srcId="{F05611F0-8256-4954-B6CB-ED6B4F2DD397}" destId="{5C8F9B26-840A-4F96-8D27-2D7E00511C9A}" srcOrd="0" destOrd="0" presId="urn:microsoft.com/office/officeart/2016/7/layout/BasicLinearProcessNumbered#1"/>
    <dgm:cxn modelId="{B07163E8-ADEC-492A-8F07-7E5786AB23AE}" srcId="{D0F07F19-1F50-4B42-A7A0-278DF9D25BB1}" destId="{140952D0-0E1D-4F48-9F16-53581487CFA0}" srcOrd="3" destOrd="0" parTransId="{790C446F-6917-41E7-BE01-7AFE2676D505}" sibTransId="{2804F27C-9BA9-4D07-AB02-74BE7DFA2C0E}"/>
    <dgm:cxn modelId="{40CCC9E3-44E6-462B-900C-44AC8FC352F3}" type="presOf" srcId="{4E39967D-43EF-4F15-814A-2F491D900D43}" destId="{FEC87D35-FF68-4830-9865-7026502B7734}" srcOrd="0" destOrd="0" presId="urn:microsoft.com/office/officeart/2016/7/layout/BasicLinearProcessNumbered#1"/>
    <dgm:cxn modelId="{B3F19EC2-A372-4EC3-BFE0-C62FFDFE3DF6}" srcId="{D0F07F19-1F50-4B42-A7A0-278DF9D25BB1}" destId="{2EE95FC5-CD6B-4A50-9262-DC414E16C3EA}" srcOrd="0" destOrd="0" parTransId="{75374347-884B-4721-8CFF-DF080F5B1C79}" sibTransId="{C99EBBB1-E916-471C-83C9-ABE85B42AC26}"/>
    <dgm:cxn modelId="{14D43B81-F92D-4CD8-9D1E-78CBF092C750}" srcId="{D0F07F19-1F50-4B42-A7A0-278DF9D25BB1}" destId="{C2F8C7F7-44C4-414A-BCCD-56E91DD0A777}" srcOrd="4" destOrd="0" parTransId="{E6C6DF88-9436-40D7-BA84-18FE896A6151}" sibTransId="{4E39967D-43EF-4F15-814A-2F491D900D43}"/>
    <dgm:cxn modelId="{E061BDEB-384B-4165-AF47-0D2CE9C70384}" type="presOf" srcId="{C2F8C7F7-44C4-414A-BCCD-56E91DD0A777}" destId="{9CC4D03B-B44B-4A64-A041-4758701F1C59}" srcOrd="1" destOrd="0" presId="urn:microsoft.com/office/officeart/2016/7/layout/BasicLinearProcessNumbered#1"/>
    <dgm:cxn modelId="{914FACD2-336A-4471-9E99-312B3F8EAB04}" srcId="{D0F07F19-1F50-4B42-A7A0-278DF9D25BB1}" destId="{F05611F0-8256-4954-B6CB-ED6B4F2DD397}" srcOrd="1" destOrd="0" parTransId="{CD7328D6-9FAE-4506-9BDB-E06A571EC1D4}" sibTransId="{6BD5265A-8333-420D-BDB2-65F10B3EBD76}"/>
    <dgm:cxn modelId="{D0999FEB-3F13-4B99-8767-7340A2A83933}" type="presOf" srcId="{22625139-F93A-4F3F-A7AA-4923A01AEDF3}" destId="{83253AE2-89B5-4ADC-817A-FEF4E0BC4B49}" srcOrd="0" destOrd="0" presId="urn:microsoft.com/office/officeart/2016/7/layout/BasicLinearProcessNumbered#1"/>
    <dgm:cxn modelId="{B5FABEA6-FE83-4DC3-A3AB-25B621203785}" type="presParOf" srcId="{C09B749D-9CF7-492C-B341-D9553818451B}" destId="{8EEF3829-836D-4E60-A9BC-8F0AD18883EE}" srcOrd="0" destOrd="0" presId="urn:microsoft.com/office/officeart/2016/7/layout/BasicLinearProcessNumbered#1"/>
    <dgm:cxn modelId="{E8C71572-9F0A-4ED2-BA52-A961EB56A76C}" type="presParOf" srcId="{8EEF3829-836D-4E60-A9BC-8F0AD18883EE}" destId="{5947A689-FC4A-4FDF-BDDD-890A8474DEF9}" srcOrd="0" destOrd="0" presId="urn:microsoft.com/office/officeart/2016/7/layout/BasicLinearProcessNumbered#1"/>
    <dgm:cxn modelId="{67C04E6E-4316-4DC8-9615-DBC47E4DDF35}" type="presParOf" srcId="{8EEF3829-836D-4E60-A9BC-8F0AD18883EE}" destId="{94E9EF1A-1D07-4210-9402-6C559E90358A}" srcOrd="1" destOrd="0" presId="urn:microsoft.com/office/officeart/2016/7/layout/BasicLinearProcessNumbered#1"/>
    <dgm:cxn modelId="{003FA2D7-FBDD-45A5-BDB1-BBCD5557649A}" type="presParOf" srcId="{8EEF3829-836D-4E60-A9BC-8F0AD18883EE}" destId="{B9E74D06-8974-46A7-BDE8-CAC0846523DB}" srcOrd="2" destOrd="0" presId="urn:microsoft.com/office/officeart/2016/7/layout/BasicLinearProcessNumbered#1"/>
    <dgm:cxn modelId="{3E9A9986-48DD-4CC7-91FE-1707EBC7E65A}" type="presParOf" srcId="{8EEF3829-836D-4E60-A9BC-8F0AD18883EE}" destId="{815671D8-22AE-4967-8461-EBC1C9F97F94}" srcOrd="3" destOrd="0" presId="urn:microsoft.com/office/officeart/2016/7/layout/BasicLinearProcessNumbered#1"/>
    <dgm:cxn modelId="{2711AD4E-AE27-4FCF-8A6A-77C0EB08E796}" type="presParOf" srcId="{C09B749D-9CF7-492C-B341-D9553818451B}" destId="{4345A606-3100-40DC-847D-F26F8DFFB0A4}" srcOrd="1" destOrd="0" presId="urn:microsoft.com/office/officeart/2016/7/layout/BasicLinearProcessNumbered#1"/>
    <dgm:cxn modelId="{71DE8450-1714-444C-A82B-015776242CCF}" type="presParOf" srcId="{C09B749D-9CF7-492C-B341-D9553818451B}" destId="{9D438F26-CD1B-4D67-AF02-B4D0BD99464E}" srcOrd="2" destOrd="0" presId="urn:microsoft.com/office/officeart/2016/7/layout/BasicLinearProcessNumbered#1"/>
    <dgm:cxn modelId="{5C537732-B693-4D12-B5ED-85D7EFE25956}" type="presParOf" srcId="{9D438F26-CD1B-4D67-AF02-B4D0BD99464E}" destId="{5C8F9B26-840A-4F96-8D27-2D7E00511C9A}" srcOrd="0" destOrd="0" presId="urn:microsoft.com/office/officeart/2016/7/layout/BasicLinearProcessNumbered#1"/>
    <dgm:cxn modelId="{A7EE3BFC-F03A-45E6-B212-83404EE12240}" type="presParOf" srcId="{9D438F26-CD1B-4D67-AF02-B4D0BD99464E}" destId="{DAC041B6-6570-477A-B4C1-5CB7E0EFE0DC}" srcOrd="1" destOrd="0" presId="urn:microsoft.com/office/officeart/2016/7/layout/BasicLinearProcessNumbered#1"/>
    <dgm:cxn modelId="{5F897C40-4F74-425D-8ECE-E06A106892E5}" type="presParOf" srcId="{9D438F26-CD1B-4D67-AF02-B4D0BD99464E}" destId="{F8ADDB2A-2689-4ACF-8222-B372EB5C8D35}" srcOrd="2" destOrd="0" presId="urn:microsoft.com/office/officeart/2016/7/layout/BasicLinearProcessNumbered#1"/>
    <dgm:cxn modelId="{B161A182-985E-47E7-B65C-F6AD87BFA0F7}" type="presParOf" srcId="{9D438F26-CD1B-4D67-AF02-B4D0BD99464E}" destId="{36EB2DDF-B510-4B3C-AF9A-757E14A78E4D}" srcOrd="3" destOrd="0" presId="urn:microsoft.com/office/officeart/2016/7/layout/BasicLinearProcessNumbered#1"/>
    <dgm:cxn modelId="{FDEB4A67-6531-4467-87D6-1AE9F901F051}" type="presParOf" srcId="{C09B749D-9CF7-492C-B341-D9553818451B}" destId="{8BDDBF6E-ECE6-4E6A-B0D3-17197BA824D3}" srcOrd="3" destOrd="0" presId="urn:microsoft.com/office/officeart/2016/7/layout/BasicLinearProcessNumbered#1"/>
    <dgm:cxn modelId="{5792E72B-E132-444A-BAAD-0F2F78F0396C}" type="presParOf" srcId="{C09B749D-9CF7-492C-B341-D9553818451B}" destId="{5419C900-3474-4480-82CB-923AF8027A48}" srcOrd="4" destOrd="0" presId="urn:microsoft.com/office/officeart/2016/7/layout/BasicLinearProcessNumbered#1"/>
    <dgm:cxn modelId="{9985658F-827E-4C3E-901A-BB8B62931A97}" type="presParOf" srcId="{5419C900-3474-4480-82CB-923AF8027A48}" destId="{83253AE2-89B5-4ADC-817A-FEF4E0BC4B49}" srcOrd="0" destOrd="0" presId="urn:microsoft.com/office/officeart/2016/7/layout/BasicLinearProcessNumbered#1"/>
    <dgm:cxn modelId="{48A7D195-BEC4-4325-8BFF-25B8CA13DC53}" type="presParOf" srcId="{5419C900-3474-4480-82CB-923AF8027A48}" destId="{82EE2C17-F664-4616-8F76-97637F08E124}" srcOrd="1" destOrd="0" presId="urn:microsoft.com/office/officeart/2016/7/layout/BasicLinearProcessNumbered#1"/>
    <dgm:cxn modelId="{DFA21DE9-D23E-4AEC-984F-38954304B882}" type="presParOf" srcId="{5419C900-3474-4480-82CB-923AF8027A48}" destId="{96383FDE-483E-4E6D-B151-4FC41C065094}" srcOrd="2" destOrd="0" presId="urn:microsoft.com/office/officeart/2016/7/layout/BasicLinearProcessNumbered#1"/>
    <dgm:cxn modelId="{110189D1-9E6B-4E0C-8667-C0A3012E8A84}" type="presParOf" srcId="{5419C900-3474-4480-82CB-923AF8027A48}" destId="{BBF86657-8EAE-46E6-B25A-D2056AE50973}" srcOrd="3" destOrd="0" presId="urn:microsoft.com/office/officeart/2016/7/layout/BasicLinearProcessNumbered#1"/>
    <dgm:cxn modelId="{6F4652E6-670E-47E1-8BB6-F10FC0002FE5}" type="presParOf" srcId="{C09B749D-9CF7-492C-B341-D9553818451B}" destId="{8DC76FCE-F8A0-43BB-94B0-26867DA9F629}" srcOrd="5" destOrd="0" presId="urn:microsoft.com/office/officeart/2016/7/layout/BasicLinearProcessNumbered#1"/>
    <dgm:cxn modelId="{952C4F1E-455C-44B2-8633-E11FFDA1CF16}" type="presParOf" srcId="{C09B749D-9CF7-492C-B341-D9553818451B}" destId="{46746BF8-8C13-403D-B74A-6BA79A7FA811}" srcOrd="6" destOrd="0" presId="urn:microsoft.com/office/officeart/2016/7/layout/BasicLinearProcessNumbered#1"/>
    <dgm:cxn modelId="{199291F3-CB47-4BB7-8551-CC7D94A62A3D}" type="presParOf" srcId="{46746BF8-8C13-403D-B74A-6BA79A7FA811}" destId="{7ACBA089-E576-4FF4-865F-C3BBF7659A23}" srcOrd="0" destOrd="0" presId="urn:microsoft.com/office/officeart/2016/7/layout/BasicLinearProcessNumbered#1"/>
    <dgm:cxn modelId="{14456339-3232-4F27-8745-6AE7ED279122}" type="presParOf" srcId="{46746BF8-8C13-403D-B74A-6BA79A7FA811}" destId="{3CBA3CC0-D70A-4B98-9329-64604EDF25F0}" srcOrd="1" destOrd="0" presId="urn:microsoft.com/office/officeart/2016/7/layout/BasicLinearProcessNumbered#1"/>
    <dgm:cxn modelId="{A8938D10-3458-4190-A261-C341522970A2}" type="presParOf" srcId="{46746BF8-8C13-403D-B74A-6BA79A7FA811}" destId="{5BE72261-3EB3-4585-8739-2FFBAED12B80}" srcOrd="2" destOrd="0" presId="urn:microsoft.com/office/officeart/2016/7/layout/BasicLinearProcessNumbered#1"/>
    <dgm:cxn modelId="{C1F113A0-9F7B-4396-8E1F-EC384DF862FF}" type="presParOf" srcId="{46746BF8-8C13-403D-B74A-6BA79A7FA811}" destId="{64EF213D-B16C-4AC2-8183-B62F7FC17277}" srcOrd="3" destOrd="0" presId="urn:microsoft.com/office/officeart/2016/7/layout/BasicLinearProcessNumbered#1"/>
    <dgm:cxn modelId="{4131D598-AA25-4B7C-AFA7-9029885EA773}" type="presParOf" srcId="{C09B749D-9CF7-492C-B341-D9553818451B}" destId="{5104EC6E-10DA-48BE-A121-0D66CB60A3C3}" srcOrd="7" destOrd="0" presId="urn:microsoft.com/office/officeart/2016/7/layout/BasicLinearProcessNumbered#1"/>
    <dgm:cxn modelId="{BE67DCDF-2356-4D88-99B3-83434EDCF878}" type="presParOf" srcId="{C09B749D-9CF7-492C-B341-D9553818451B}" destId="{A0A34020-1B08-49AD-AD60-D2002D7C7E0A}" srcOrd="8" destOrd="0" presId="urn:microsoft.com/office/officeart/2016/7/layout/BasicLinearProcessNumbered#1"/>
    <dgm:cxn modelId="{7647E02E-AFDE-4458-BBF1-C11FE2DBD1C6}" type="presParOf" srcId="{A0A34020-1B08-49AD-AD60-D2002D7C7E0A}" destId="{5F8AA2D1-7ADE-4FAB-AB73-E999EB93EDA0}" srcOrd="0" destOrd="0" presId="urn:microsoft.com/office/officeart/2016/7/layout/BasicLinearProcessNumbered#1"/>
    <dgm:cxn modelId="{948C3455-F5CB-4096-AEED-6BBC191AA5B8}" type="presParOf" srcId="{A0A34020-1B08-49AD-AD60-D2002D7C7E0A}" destId="{FEC87D35-FF68-4830-9865-7026502B7734}" srcOrd="1" destOrd="0" presId="urn:microsoft.com/office/officeart/2016/7/layout/BasicLinearProcessNumbered#1"/>
    <dgm:cxn modelId="{012855BB-F5B9-4D56-90E8-9EFFB3D195DD}" type="presParOf" srcId="{A0A34020-1B08-49AD-AD60-D2002D7C7E0A}" destId="{F57AF353-CCB4-4030-9EEE-1DC7B4B0CC7D}" srcOrd="2" destOrd="0" presId="urn:microsoft.com/office/officeart/2016/7/layout/BasicLinearProcessNumbered#1"/>
    <dgm:cxn modelId="{4E5AA3F4-3105-458B-AFF9-4DE384A7EEAB}" type="presParOf" srcId="{A0A34020-1B08-49AD-AD60-D2002D7C7E0A}" destId="{9CC4D03B-B44B-4A64-A041-4758701F1C59}"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A689-FC4A-4FDF-BDDD-890A8474DEF9}">
      <dsp:nvSpPr>
        <dsp:cNvPr id="0" name=""/>
        <dsp:cNvSpPr/>
      </dsp:nvSpPr>
      <dsp:spPr>
        <a:xfrm>
          <a:off x="3858"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Know the Reason</a:t>
          </a:r>
        </a:p>
        <a:p>
          <a:pPr lvl="0" algn="l" defTabSz="8890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To specify the flashing side of project</a:t>
          </a:r>
        </a:p>
      </dsp:txBody>
      <dsp:txXfrm>
        <a:off x="3858" y="1629652"/>
        <a:ext cx="2088986" cy="1754748"/>
      </dsp:txXfrm>
    </dsp:sp>
    <dsp:sp modelId="{94E9EF1A-1D07-4210-9402-6C559E90358A}">
      <dsp:nvSpPr>
        <dsp:cNvPr id="0" name=""/>
        <dsp:cNvSpPr/>
      </dsp:nvSpPr>
      <dsp:spPr>
        <a:xfrm>
          <a:off x="609664"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609664" y="810770"/>
        <a:ext cx="877374" cy="877374"/>
      </dsp:txXfrm>
    </dsp:sp>
    <dsp:sp modelId="{B9E74D06-8974-46A7-BDE8-CAC0846523DB}">
      <dsp:nvSpPr>
        <dsp:cNvPr id="0" name=""/>
        <dsp:cNvSpPr/>
      </dsp:nvSpPr>
      <dsp:spPr>
        <a:xfrm>
          <a:off x="3858"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C8F9B26-840A-4F96-8D27-2D7E00511C9A}">
      <dsp:nvSpPr>
        <dsp:cNvPr id="0" name=""/>
        <dsp:cNvSpPr/>
      </dsp:nvSpPr>
      <dsp:spPr>
        <a:xfrm>
          <a:off x="2301743"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Collecting</a:t>
          </a:r>
        </a:p>
        <a:p>
          <a:pPr lvl="0" algn="l" defTabSz="889000">
            <a:lnSpc>
              <a:spcPct val="90000"/>
            </a:lnSpc>
            <a:spcBef>
              <a:spcPct val="0"/>
            </a:spcBef>
            <a:spcAft>
              <a:spcPct val="35000"/>
            </a:spcAft>
          </a:pPr>
          <a:r>
            <a:rPr lang="en-US" sz="1200" kern="1200">
              <a:latin typeface="Times New Roman" panose="02020603050405020304" pitchFamily="18" charset="0"/>
              <a:cs typeface="Times New Roman" panose="02020603050405020304" pitchFamily="18" charset="0"/>
            </a:rPr>
            <a:t>The 1</a:t>
          </a:r>
          <a:r>
            <a:rPr lang="en-US" sz="1200" kern="1200" baseline="30000">
              <a:latin typeface="Times New Roman" panose="02020603050405020304" pitchFamily="18" charset="0"/>
              <a:cs typeface="Times New Roman" panose="02020603050405020304" pitchFamily="18" charset="0"/>
            </a:rPr>
            <a:t>st</a:t>
          </a:r>
          <a:r>
            <a:rPr lang="en-US" sz="1200" kern="1200">
              <a:latin typeface="Times New Roman" panose="02020603050405020304" pitchFamily="18" charset="0"/>
              <a:cs typeface="Times New Roman" panose="02020603050405020304" pitchFamily="18" charset="0"/>
            </a:rPr>
            <a:t> process towards our project is to collect the data from online sources. Data preparation by transforming and cleaning we will do here</a:t>
          </a:r>
          <a:r>
            <a:rPr lang="en-US" sz="1500" kern="1200">
              <a:latin typeface="Times New Roman" panose="02020603050405020304" pitchFamily="18" charset="0"/>
              <a:cs typeface="Times New Roman" panose="02020603050405020304" pitchFamily="18" charset="0"/>
            </a:rPr>
            <a:t>.</a:t>
          </a:r>
        </a:p>
      </dsp:txBody>
      <dsp:txXfrm>
        <a:off x="2301743" y="1629652"/>
        <a:ext cx="2088986" cy="1754748"/>
      </dsp:txXfrm>
    </dsp:sp>
    <dsp:sp modelId="{DAC041B6-6570-477A-B4C1-5CB7E0EFE0DC}">
      <dsp:nvSpPr>
        <dsp:cNvPr id="0" name=""/>
        <dsp:cNvSpPr/>
      </dsp:nvSpPr>
      <dsp:spPr>
        <a:xfrm>
          <a:off x="2907549"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2907549" y="810770"/>
        <a:ext cx="877374" cy="877374"/>
      </dsp:txXfrm>
    </dsp:sp>
    <dsp:sp modelId="{F8ADDB2A-2689-4ACF-8222-B372EB5C8D35}">
      <dsp:nvSpPr>
        <dsp:cNvPr id="0" name=""/>
        <dsp:cNvSpPr/>
      </dsp:nvSpPr>
      <dsp:spPr>
        <a:xfrm>
          <a:off x="2301743"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3253AE2-89B5-4ADC-817A-FEF4E0BC4B49}">
      <dsp:nvSpPr>
        <dsp:cNvPr id="0" name=""/>
        <dsp:cNvSpPr/>
      </dsp:nvSpPr>
      <dsp:spPr>
        <a:xfrm>
          <a:off x="4599628"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Understanding</a:t>
          </a:r>
        </a:p>
        <a:p>
          <a:pPr lvl="0" algn="l" defTabSz="889000">
            <a:lnSpc>
              <a:spcPct val="90000"/>
            </a:lnSpc>
            <a:spcBef>
              <a:spcPct val="0"/>
            </a:spcBef>
            <a:spcAft>
              <a:spcPct val="35000"/>
            </a:spcAft>
          </a:pPr>
          <a:r>
            <a:rPr lang="en-US" sz="1400" kern="1200">
              <a:latin typeface="Times New Roman" panose="02020603050405020304" pitchFamily="18" charset="0"/>
              <a:cs typeface="Times New Roman" panose="02020603050405020304" pitchFamily="18" charset="0"/>
            </a:rPr>
            <a:t>Now to visualize this data. And understanding the flow of diseases in human</a:t>
          </a:r>
        </a:p>
      </dsp:txBody>
      <dsp:txXfrm>
        <a:off x="4599628" y="1629652"/>
        <a:ext cx="2088986" cy="1754748"/>
      </dsp:txXfrm>
    </dsp:sp>
    <dsp:sp modelId="{82EE2C17-F664-4616-8F76-97637F08E124}">
      <dsp:nvSpPr>
        <dsp:cNvPr id="0" name=""/>
        <dsp:cNvSpPr/>
      </dsp:nvSpPr>
      <dsp:spPr>
        <a:xfrm>
          <a:off x="5205434"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5205434" y="810770"/>
        <a:ext cx="877374" cy="877374"/>
      </dsp:txXfrm>
    </dsp:sp>
    <dsp:sp modelId="{96383FDE-483E-4E6D-B151-4FC41C065094}">
      <dsp:nvSpPr>
        <dsp:cNvPr id="0" name=""/>
        <dsp:cNvSpPr/>
      </dsp:nvSpPr>
      <dsp:spPr>
        <a:xfrm>
          <a:off x="4599628"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ACBA089-E576-4FF4-865F-C3BBF7659A23}">
      <dsp:nvSpPr>
        <dsp:cNvPr id="0" name=""/>
        <dsp:cNvSpPr/>
      </dsp:nvSpPr>
      <dsp:spPr>
        <a:xfrm>
          <a:off x="6897513"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Prediction</a:t>
          </a:r>
        </a:p>
        <a:p>
          <a:pPr lvl="0" algn="l" defTabSz="889000">
            <a:lnSpc>
              <a:spcPct val="90000"/>
            </a:lnSpc>
            <a:spcBef>
              <a:spcPct val="0"/>
            </a:spcBef>
            <a:spcAft>
              <a:spcPct val="35000"/>
            </a:spcAft>
          </a:pPr>
          <a:r>
            <a:rPr lang="en-US" sz="1500" kern="1200">
              <a:latin typeface="Times New Roman" panose="02020603050405020304" pitchFamily="18" charset="0"/>
              <a:cs typeface="Times New Roman" panose="02020603050405020304" pitchFamily="18" charset="0"/>
            </a:rPr>
            <a:t>Figuring out how one can get advantage of this with certain constrains.</a:t>
          </a:r>
        </a:p>
      </dsp:txBody>
      <dsp:txXfrm>
        <a:off x="6897513" y="1629652"/>
        <a:ext cx="2088986" cy="1754748"/>
      </dsp:txXfrm>
    </dsp:sp>
    <dsp:sp modelId="{3CBA3CC0-D70A-4B98-9329-64604EDF25F0}">
      <dsp:nvSpPr>
        <dsp:cNvPr id="0" name=""/>
        <dsp:cNvSpPr/>
      </dsp:nvSpPr>
      <dsp:spPr>
        <a:xfrm>
          <a:off x="7503319"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4</a:t>
          </a:r>
        </a:p>
      </dsp:txBody>
      <dsp:txXfrm>
        <a:off x="7503319" y="810770"/>
        <a:ext cx="877374" cy="877374"/>
      </dsp:txXfrm>
    </dsp:sp>
    <dsp:sp modelId="{5BE72261-3EB3-4585-8739-2FFBAED12B80}">
      <dsp:nvSpPr>
        <dsp:cNvPr id="0" name=""/>
        <dsp:cNvSpPr/>
      </dsp:nvSpPr>
      <dsp:spPr>
        <a:xfrm>
          <a:off x="6897513"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F8AA2D1-7ADE-4FAB-AB73-E999EB93EDA0}">
      <dsp:nvSpPr>
        <dsp:cNvPr id="0" name=""/>
        <dsp:cNvSpPr/>
      </dsp:nvSpPr>
      <dsp:spPr>
        <a:xfrm>
          <a:off x="9195398"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Deployment</a:t>
          </a:r>
        </a:p>
        <a:p>
          <a:pPr lvl="0" algn="l" defTabSz="889000">
            <a:lnSpc>
              <a:spcPct val="90000"/>
            </a:lnSpc>
            <a:spcBef>
              <a:spcPct val="0"/>
            </a:spcBef>
            <a:spcAft>
              <a:spcPct val="35000"/>
            </a:spcAft>
          </a:pPr>
          <a:r>
            <a:rPr lang="en-US" sz="1500" kern="1200">
              <a:latin typeface="Times New Roman" panose="02020603050405020304" pitchFamily="18" charset="0"/>
              <a:cs typeface="Times New Roman" panose="02020603050405020304" pitchFamily="18" charset="0"/>
            </a:rPr>
            <a:t>At the end building a platform where it is easy for user and data to communicate easily.</a:t>
          </a:r>
        </a:p>
      </dsp:txBody>
      <dsp:txXfrm>
        <a:off x="9195398" y="1629652"/>
        <a:ext cx="2088986" cy="1754748"/>
      </dsp:txXfrm>
    </dsp:sp>
    <dsp:sp modelId="{FEC87D35-FF68-4830-9865-7026502B7734}">
      <dsp:nvSpPr>
        <dsp:cNvPr id="0" name=""/>
        <dsp:cNvSpPr/>
      </dsp:nvSpPr>
      <dsp:spPr>
        <a:xfrm>
          <a:off x="9801204"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5</a:t>
          </a:r>
        </a:p>
      </dsp:txBody>
      <dsp:txXfrm>
        <a:off x="9801204" y="810770"/>
        <a:ext cx="877374" cy="877374"/>
      </dsp:txXfrm>
    </dsp:sp>
    <dsp:sp modelId="{F57AF353-CCB4-4030-9EEE-1DC7B4B0CC7D}">
      <dsp:nvSpPr>
        <dsp:cNvPr id="0" name=""/>
        <dsp:cNvSpPr/>
      </dsp:nvSpPr>
      <dsp:spPr>
        <a:xfrm>
          <a:off x="9195398"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151EFB99-1B56-4C3B-A920-C9F63568B3B5}">
          <dgm:prSet phldrT="1"/>
          <dgm:t>
            <a:bodyPr/>
            <a:lstStyle/>
            <a:p>
              <a:r>
                <a:t>1</a:t>
              </a:r>
            </a:p>
          </dgm:t>
        </dgm:pt>
        <dgm:pt modelId="201" type="sibTrans" cxnId="{86ABC99C-FE52-4C54-9A6D-3953E335B0E7}">
          <dgm:prSet phldrT="2"/>
          <dgm:t>
            <a:bodyPr/>
            <a:lstStyle/>
            <a:p>
              <a:r>
                <a:t>2</a:t>
              </a:r>
            </a:p>
          </dgm:t>
        </dgm:pt>
        <dgm:pt modelId="301" type="sibTrans" cxnId="{1BCC6BCE-EC6C-445D-BA79-A177C90174D5}">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10/26/2021</a:t>
            </a:fld>
            <a:endParaRPr lang="en-US"/>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10/26/2021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2</a:t>
            </a:fld>
            <a:endParaRPr lang="en-US"/>
          </a:p>
        </p:txBody>
      </p:sp>
    </p:spTree>
    <p:extLst>
      <p:ext uri="{BB962C8B-B14F-4D97-AF65-F5344CB8AC3E}">
        <p14:creationId xmlns:p14="http://schemas.microsoft.com/office/powerpoint/2010/main" val="61691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3</a:t>
            </a:fld>
            <a:endParaRPr lang="en-US"/>
          </a:p>
        </p:txBody>
      </p:sp>
    </p:spTree>
    <p:extLst>
      <p:ext uri="{BB962C8B-B14F-4D97-AF65-F5344CB8AC3E}">
        <p14:creationId xmlns:p14="http://schemas.microsoft.com/office/powerpoint/2010/main" val="307824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4</a:t>
            </a:fld>
            <a:endParaRPr lang="en-US"/>
          </a:p>
        </p:txBody>
      </p:sp>
    </p:spTree>
    <p:extLst>
      <p:ext uri="{BB962C8B-B14F-4D97-AF65-F5344CB8AC3E}">
        <p14:creationId xmlns:p14="http://schemas.microsoft.com/office/powerpoint/2010/main" val="309828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5</a:t>
            </a:fld>
            <a:endParaRPr lang="en-US"/>
          </a:p>
        </p:txBody>
      </p:sp>
    </p:spTree>
    <p:extLst>
      <p:ext uri="{BB962C8B-B14F-4D97-AF65-F5344CB8AC3E}">
        <p14:creationId xmlns:p14="http://schemas.microsoft.com/office/powerpoint/2010/main" val="294492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6</a:t>
            </a:fld>
            <a:endParaRPr lang="en-US"/>
          </a:p>
        </p:txBody>
      </p:sp>
    </p:spTree>
    <p:extLst>
      <p:ext uri="{BB962C8B-B14F-4D97-AF65-F5344CB8AC3E}">
        <p14:creationId xmlns:p14="http://schemas.microsoft.com/office/powerpoint/2010/main" val="409438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7</a:t>
            </a:fld>
            <a:endParaRPr lang="en-US"/>
          </a:p>
        </p:txBody>
      </p:sp>
    </p:spTree>
    <p:extLst>
      <p:ext uri="{BB962C8B-B14F-4D97-AF65-F5344CB8AC3E}">
        <p14:creationId xmlns:p14="http://schemas.microsoft.com/office/powerpoint/2010/main" val="313017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Representation of count of males to the ratio of female cases suffering from Diarrhoea: they are Nearly Same. But we see that it increases heavily on 2013,2015,2017.</a:t>
            </a:r>
          </a:p>
        </p:txBody>
      </p:sp>
      <p:sp>
        <p:nvSpPr>
          <p:cNvPr id="4" name="Slide Number Placeholder 3"/>
          <p:cNvSpPr>
            <a:spLocks noGrp="1"/>
          </p:cNvSpPr>
          <p:nvPr>
            <p:ph type="sldNum" sz="quarter" idx="5"/>
          </p:nvPr>
        </p:nvSpPr>
        <p:spPr/>
        <p:txBody>
          <a:bodyPr/>
          <a:lstStyle/>
          <a:p>
            <a:fld id="{69D2F9AB-3C90-481E-8C34-4F549BF455D7}" type="slidenum">
              <a:rPr lang="en-US" noProof="0" smtClean="0"/>
              <a:t>18</a:t>
            </a:fld>
            <a:endParaRPr lang="en-US" noProof="0"/>
          </a:p>
        </p:txBody>
      </p:sp>
    </p:spTree>
    <p:extLst>
      <p:ext uri="{BB962C8B-B14F-4D97-AF65-F5344CB8AC3E}">
        <p14:creationId xmlns:p14="http://schemas.microsoft.com/office/powerpoint/2010/main" val="2673486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69D2F9AB-3C90-481E-8C34-4F549BF455D7}" type="slidenum">
              <a:rPr lang="en-US" noProof="0" smtClean="0"/>
              <a:t>27</a:t>
            </a:fld>
            <a:endParaRPr lang="en-US" noProof="0"/>
          </a:p>
        </p:txBody>
      </p:sp>
    </p:spTree>
    <p:extLst>
      <p:ext uri="{BB962C8B-B14F-4D97-AF65-F5344CB8AC3E}">
        <p14:creationId xmlns:p14="http://schemas.microsoft.com/office/powerpoint/2010/main" val="336662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BF17E436-1F01-4D71-A227-8CDDA85A4411}" type="datetime1">
              <a:rPr lang="en-US" smtClean="0"/>
              <a:t>10/26/2021</a:t>
            </a:fld>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40469EDA-64AB-401F-9D6A-18595D8FB619}" type="datetime1">
              <a:rPr lang="en-US" noProof="0" smtClean="0"/>
              <a:t>10/26/2021</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CE9E0508-6495-47FD-8945-8DDDD21969AC}" type="datetime1">
              <a:rPr lang="en-US" noProof="0" smtClean="0"/>
              <a:t>10/26/2021</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7DA13458-8666-4C11-9900-B7FE276BE06B}" type="datetime1">
              <a:rPr lang="en-US" noProof="0" smtClean="0"/>
              <a:t>10/26/2021</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Left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7537685" cy="6858000"/>
          </a:xfrm>
        </p:spPr>
        <p:txBody>
          <a:bodyPr anchor="ctr" anchorCtr="0"/>
          <a:lstStyle>
            <a:lvl1pPr algn="ctr">
              <a:defRPr/>
            </a:lvl1pPr>
          </a:lstStyle>
          <a:p>
            <a:r>
              <a:rPr lang="en-US" noProof="0"/>
              <a:t>Click icon to add picture</a:t>
            </a:r>
          </a:p>
        </p:txBody>
      </p:sp>
      <p:sp>
        <p:nvSpPr>
          <p:cNvPr id="2" name="Titl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a:lstStyle>
            <a:lvl1pPr>
              <a:defRPr>
                <a:solidFill>
                  <a:schemeClr val="accent1">
                    <a:lumMod val="75000"/>
                  </a:schemeClr>
                </a:solidFill>
              </a:defRPr>
            </a:lvl1pPr>
          </a:lstStyle>
          <a:p>
            <a:r>
              <a:rPr lang="en-US" noProof="0"/>
              <a:t>Click to edit Master title style</a:t>
            </a:r>
          </a:p>
        </p:txBody>
      </p:sp>
      <p:sp>
        <p:nvSpPr>
          <p:cNvPr id="19" name="Content Placeholder 8">
            <a:extLst>
              <a:ext uri="{FF2B5EF4-FFF2-40B4-BE49-F238E27FC236}">
                <a16:creationId xmlns:a16="http://schemas.microsoft.com/office/drawing/2014/main" id="{2939FABB-D58D-4DAF-878D-EB51A2AA620A}"/>
              </a:ext>
            </a:extLst>
          </p:cNvPr>
          <p:cNvSpPr>
            <a:spLocks noGrp="1"/>
          </p:cNvSpPr>
          <p:nvPr>
            <p:ph sz="quarter" idx="14"/>
          </p:nvPr>
        </p:nvSpPr>
        <p:spPr>
          <a:xfrm>
            <a:off x="7955459" y="2057400"/>
            <a:ext cx="3392382"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Date Placeholder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a:lstStyle/>
          <a:p>
            <a:fld id="{0494A7A7-11BA-4AB0-BDC2-14B45089FDF3}" type="datetime1">
              <a:rPr lang="en-US" noProof="0" smtClean="0"/>
              <a:t>10/26/2021</a:t>
            </a:fld>
            <a:endParaRPr lang="en-US" noProof="0"/>
          </a:p>
        </p:txBody>
      </p:sp>
      <p:sp>
        <p:nvSpPr>
          <p:cNvPr id="23" name="Slide Number Placeholder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24" name="Footer Placeholder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05A5C7C0-716A-4BE5-B0AA-E18732333889}" type="datetime1">
              <a:rPr lang="en-US" smtClean="0"/>
              <a:t>10/26/2021</a:t>
            </a:fld>
            <a:endParaRPr lang="en-US"/>
          </a:p>
        </p:txBody>
      </p:sp>
      <p:sp>
        <p:nvSpPr>
          <p:cNvPr id="6" name="Footer Placeholder 5"/>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a:t>Click icon to add picture</a:t>
            </a:r>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D8389E0E-A631-4784-AD31-C46EAC9590B6}" type="datetime1">
              <a:rPr lang="en-US" noProof="0" smtClean="0"/>
              <a:t>10/26/2021</a:t>
            </a:fld>
            <a:endParaRPr lang="en-US"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a:t>1</a:t>
            </a:r>
            <a:endParaRPr lang="ru-RU"/>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a:t>2</a:t>
            </a:r>
            <a:endParaRPr lang="ru-RU"/>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a:t>3</a:t>
            </a:r>
            <a:endParaRPr lang="ru-RU"/>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a:t>HOW TO USE THIS TEMPALTE</a:t>
            </a:r>
            <a:endParaRPr lang="ru-RU"/>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a:p>
        </p:txBody>
      </p:sp>
    </p:spTree>
    <p:extLst>
      <p:ext uri="{BB962C8B-B14F-4D97-AF65-F5344CB8AC3E}">
        <p14:creationId xmlns:p14="http://schemas.microsoft.com/office/powerpoint/2010/main" val="15001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EEC33CA2-5214-4B03-8A77-5447743A2DA7}" type="datetime1">
              <a:rPr lang="en-US" smtClean="0"/>
              <a:t>10/26/2021</a:t>
            </a:fld>
            <a:endParaRPr lang="en-US"/>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a:lstStyle>
            <a:lvl1pPr>
              <a:defRPr>
                <a:solidFill>
                  <a:schemeClr val="bg1"/>
                </a:solidFill>
              </a:defRPr>
            </a:lvl1pPr>
          </a:lstStyle>
          <a:p>
            <a:r>
              <a:rPr lang="en-US"/>
              <a:t>Click to edit Master title style</a:t>
            </a:r>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5FB2A-2D68-483F-A9B2-129D5BD8D2C4}" type="datetime1">
              <a:rPr lang="en-US" noProof="0" smtClean="0"/>
              <a:t>10/26/2021</a:t>
            </a:fld>
            <a:endParaRPr lang="en-US" noProof="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noProof="0"/>
              <a:t>Analysis and prediction of effect of virus diseases in human + deployment</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a:lstStyle/>
          <a:p>
            <a:fld id="{81C4CDA7-84CE-4EBB-8250-81279DDF3195}" type="datetime1">
              <a:rPr lang="en-US" smtClean="0"/>
              <a:t>10/26/2021</a:t>
            </a:fld>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a:t>Click to edit Master title style</a:t>
            </a:r>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3F41E6DC-E454-4990-A1B3-9A54C73757D5}" type="datetime1">
              <a:rPr lang="en-US" noProof="0" smtClean="0"/>
              <a:t>10/26/2021</a:t>
            </a:fld>
            <a:endParaRPr lang="en-US" noProof="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AC9C5589-2635-46A5-8E33-A0CCE366F826}" type="datetime1">
              <a:rPr lang="en-US" noProof="0" smtClean="0"/>
              <a:t>10/26/2021</a:t>
            </a:fld>
            <a:endParaRPr lang="en-US"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D0130621-BAC0-4259-AFA7-E1A881B76594}" type="datetime1">
              <a:rPr lang="en-US" noProof="0" smtClean="0"/>
              <a:t>10/26/2021</a:t>
            </a:fld>
            <a:endParaRPr lang="en-US" noProof="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ADC8483A-E8E7-44A5-B3E3-9F618D9C0AED}" type="datetime1">
              <a:rPr lang="en-US" noProof="0" smtClean="0"/>
              <a:t>10/26/2021</a:t>
            </a:fld>
            <a:endParaRPr lang="en-US" noProof="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292E45B3-85FA-4B5F-AD02-F29F6B7C7A22}" type="datetime1">
              <a:rPr lang="en-US" noProof="0" smtClean="0"/>
              <a:t>10/26/2021</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4EB80C1C-37C4-4FEB-8666-123AF1478535}" type="datetime1">
              <a:rPr lang="en-US" smtClean="0"/>
              <a:t>10/26/2021</a:t>
            </a:fld>
            <a:endParaRPr lang="en-US"/>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a:t>Analysis and prediction of effect of virus diseases in human + deployment</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 id="2147483745" r:id="rId16"/>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6.svg"/><Relationship Id="rId5" Type="http://schemas.openxmlformats.org/officeDocument/2006/relationships/image" Target="../media/image32.png"/><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www.groundreport.com/3-online-marketing-strategies-will-make-business-blo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datablog.is.ed.ac.uk/2013/12/10/new-research-data-storag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www.peoplematters.in/article/talent-assessment/5-powerful-ways-transform-mindset-1114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www.aesdes.org/category/student-work/2016/top-5-constraint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5C5C2F-4AC3-4660-B7BA-C455BE8695E3}"/>
              </a:ext>
            </a:extLst>
          </p:cNvPr>
          <p:cNvSpPr>
            <a:spLocks noGrp="1"/>
          </p:cNvSpPr>
          <p:nvPr>
            <p:ph type="body" sz="half" idx="2"/>
          </p:nvPr>
        </p:nvSpPr>
        <p:spPr>
          <a:xfrm>
            <a:off x="355102" y="5356067"/>
            <a:ext cx="11390362" cy="1000782"/>
          </a:xfrm>
        </p:spPr>
        <p:txBody>
          <a:bodyPr/>
          <a:lstStyle/>
          <a:p>
            <a:r>
              <a:rPr lang="en-IN" dirty="0"/>
              <a:t>IBM G-10</a:t>
            </a:r>
          </a:p>
        </p:txBody>
      </p:sp>
      <p:sp>
        <p:nvSpPr>
          <p:cNvPr id="3" name="Title 2">
            <a:extLst>
              <a:ext uri="{FF2B5EF4-FFF2-40B4-BE49-F238E27FC236}">
                <a16:creationId xmlns:a16="http://schemas.microsoft.com/office/drawing/2014/main" id="{3C28488D-0B7C-4298-B16F-0BCA96724B8A}"/>
              </a:ext>
            </a:extLst>
          </p:cNvPr>
          <p:cNvSpPr>
            <a:spLocks noGrp="1"/>
          </p:cNvSpPr>
          <p:nvPr>
            <p:ph type="title"/>
          </p:nvPr>
        </p:nvSpPr>
        <p:spPr>
          <a:xfrm>
            <a:off x="355101" y="453642"/>
            <a:ext cx="11390363" cy="4826023"/>
          </a:xfrm>
        </p:spPr>
        <p:txBody>
          <a:bodyPr/>
          <a:lstStyle/>
          <a:p>
            <a:r>
              <a:rPr lang="en-IN" sz="1800" b="1" u="sng" dirty="0">
                <a:latin typeface="Times New Roman" panose="02020603050405020304" pitchFamily="18" charset="0"/>
                <a:cs typeface="Times New Roman" panose="02020603050405020304" pitchFamily="18" charset="0"/>
              </a:rPr>
              <a:t>Submitted To:</a:t>
            </a:r>
            <a:br>
              <a:rPr lang="en-IN" sz="1800" b="1" u="sng"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Manish Sharma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a:t>
            </a:r>
            <a:r>
              <a:rPr lang="en-IN" sz="1800" dirty="0" err="1">
                <a:latin typeface="Times New Roman" panose="02020603050405020304" pitchFamily="18" charset="0"/>
                <a:cs typeface="Times New Roman" panose="02020603050405020304" pitchFamily="18" charset="0"/>
              </a:rPr>
              <a:t>ibm</a:t>
            </a:r>
            <a:r>
              <a:rPr lang="en-IN" sz="1800" dirty="0">
                <a:latin typeface="Times New Roman" panose="02020603050405020304" pitchFamily="18" charset="0"/>
                <a:cs typeface="Times New Roman" panose="02020603050405020304" pitchFamily="18" charset="0"/>
              </a:rPr>
              <a:t> trainer)</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r>
              <a:rPr lang="en-IN" sz="1800" b="1" u="sng" dirty="0">
                <a:latin typeface="Times New Roman" panose="02020603050405020304" pitchFamily="18" charset="0"/>
                <a:cs typeface="Times New Roman" panose="02020603050405020304" pitchFamily="18" charset="0"/>
              </a:rPr>
              <a:t>Submitted By:</a:t>
            </a:r>
            <a:br>
              <a:rPr lang="en-IN" sz="1800" b="1" u="sng" dirty="0">
                <a:latin typeface="Times New Roman" panose="02020603050405020304" pitchFamily="18" charset="0"/>
                <a:cs typeface="Times New Roman" panose="02020603050405020304" pitchFamily="18" charset="0"/>
              </a:rPr>
            </a:br>
            <a:r>
              <a:rPr lang="en-IN" sz="1800" b="1" u="sng" dirty="0">
                <a:latin typeface="Times New Roman" panose="02020603050405020304" pitchFamily="18" charset="0"/>
                <a:cs typeface="Times New Roman" panose="02020603050405020304" pitchFamily="18" charset="0"/>
              </a:rPr>
              <a:t/>
            </a:r>
            <a:br>
              <a:rPr lang="en-IN" sz="1800" b="1" u="sng"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Ayan Bhatnagar (Leader)</a:t>
            </a:r>
            <a:br>
              <a:rPr lang="en-IN" sz="1800" dirty="0">
                <a:latin typeface="Times New Roman" panose="02020603050405020304" pitchFamily="18" charset="0"/>
                <a:cs typeface="Times New Roman" panose="02020603050405020304" pitchFamily="18" charset="0"/>
              </a:rPr>
            </a:br>
            <a:r>
              <a:rPr lang="en-IN" sz="1800" dirty="0" err="1">
                <a:latin typeface="Times New Roman" panose="02020603050405020304" pitchFamily="18" charset="0"/>
                <a:cs typeface="Times New Roman" panose="02020603050405020304" pitchFamily="18" charset="0"/>
              </a:rPr>
              <a:t>Kartikey</a:t>
            </a:r>
            <a:r>
              <a:rPr lang="en-IN" sz="1800" dirty="0">
                <a:latin typeface="Times New Roman" panose="02020603050405020304" pitchFamily="18" charset="0"/>
                <a:cs typeface="Times New Roman" panose="02020603050405020304" pitchFamily="18" charset="0"/>
              </a:rPr>
              <a:t> Garg</a:t>
            </a:r>
            <a:br>
              <a:rPr lang="en-IN" sz="1800" dirty="0">
                <a:latin typeface="Times New Roman" panose="02020603050405020304" pitchFamily="18" charset="0"/>
                <a:cs typeface="Times New Roman" panose="02020603050405020304" pitchFamily="18" charset="0"/>
              </a:rPr>
            </a:br>
            <a:r>
              <a:rPr lang="en-IN" sz="1800" dirty="0">
                <a:latin typeface="Times New Roman" panose="02020603050405020304" pitchFamily="18" charset="0"/>
                <a:cs typeface="Times New Roman" panose="02020603050405020304" pitchFamily="18" charset="0"/>
              </a:rPr>
              <a:t>Yash Sharma</a:t>
            </a:r>
            <a:br>
              <a:rPr lang="en-IN" sz="1800" dirty="0">
                <a:latin typeface="Times New Roman" panose="02020603050405020304" pitchFamily="18" charset="0"/>
                <a:cs typeface="Times New Roman" panose="02020603050405020304" pitchFamily="18" charset="0"/>
              </a:rPr>
            </a:br>
            <a:r>
              <a:rPr lang="en-IN" sz="1800" dirty="0" err="1">
                <a:latin typeface="Times New Roman" panose="02020603050405020304" pitchFamily="18" charset="0"/>
                <a:cs typeface="Times New Roman" panose="02020603050405020304" pitchFamily="18" charset="0"/>
              </a:rPr>
              <a:t>Pradyumn</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Bahukhandi</a:t>
            </a:r>
            <a:endParaRPr lang="en-IN" sz="1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D882E81F-789A-487D-8948-B02AB151B717}"/>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6" name="Slide Number Placeholder 5">
            <a:extLst>
              <a:ext uri="{FF2B5EF4-FFF2-40B4-BE49-F238E27FC236}">
                <a16:creationId xmlns:a16="http://schemas.microsoft.com/office/drawing/2014/main" id="{86E6E9A6-913F-41AB-BE72-99A2D3622E6C}"/>
              </a:ext>
            </a:extLst>
          </p:cNvPr>
          <p:cNvSpPr>
            <a:spLocks noGrp="1"/>
          </p:cNvSpPr>
          <p:nvPr>
            <p:ph type="sldNum" sz="quarter" idx="12"/>
          </p:nvPr>
        </p:nvSpPr>
        <p:spPr/>
        <p:txBody>
          <a:bodyPr/>
          <a:lstStyle/>
          <a:p>
            <a:fld id="{3A98EE3D-8CD1-4C3F-BD1C-C98C9596463C}" type="slidenum">
              <a:rPr lang="en-US" smtClean="0"/>
              <a:t>1</a:t>
            </a:fld>
            <a:endParaRPr lang="en-US"/>
          </a:p>
        </p:txBody>
      </p:sp>
    </p:spTree>
    <p:extLst>
      <p:ext uri="{BB962C8B-B14F-4D97-AF65-F5344CB8AC3E}">
        <p14:creationId xmlns:p14="http://schemas.microsoft.com/office/powerpoint/2010/main" val="293791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765BDF-4468-482F-AF8A-F9CD9B5A113C}"/>
              </a:ext>
            </a:extLst>
          </p:cNvPr>
          <p:cNvSpPr>
            <a:spLocks noGrp="1"/>
          </p:cNvSpPr>
          <p:nvPr>
            <p:ph type="sldNum" sz="quarter" idx="12"/>
          </p:nvPr>
        </p:nvSpPr>
        <p:spPr/>
        <p:txBody>
          <a:bodyPr/>
          <a:lstStyle/>
          <a:p>
            <a:fld id="{3A98EE3D-8CD1-4C3F-BD1C-C98C9596463C}" type="slidenum">
              <a:rPr lang="en-US" smtClean="0"/>
              <a:t>10</a:t>
            </a:fld>
            <a:endParaRPr lang="en-US"/>
          </a:p>
        </p:txBody>
      </p:sp>
      <p:sp>
        <p:nvSpPr>
          <p:cNvPr id="3" name="Footer Placeholder 2">
            <a:extLst>
              <a:ext uri="{FF2B5EF4-FFF2-40B4-BE49-F238E27FC236}">
                <a16:creationId xmlns:a16="http://schemas.microsoft.com/office/drawing/2014/main" id="{1E67A89B-3728-4A76-8B4E-3DC017184690}"/>
              </a:ext>
            </a:extLst>
          </p:cNvPr>
          <p:cNvSpPr>
            <a:spLocks noGrp="1"/>
          </p:cNvSpPr>
          <p:nvPr>
            <p:ph type="ftr" sz="quarter" idx="11"/>
          </p:nvPr>
        </p:nvSpPr>
        <p:spPr/>
        <p:txBody>
          <a:bodyPr/>
          <a:lstStyle/>
          <a:p>
            <a:r>
              <a:rPr lang="en-US"/>
              <a:t>ANALYSIS AND PREDICTION OF EFFECT OF VIRAL DISEASES IN HUMAN + DEPLOYMENT</a:t>
            </a:r>
            <a:endParaRPr lang="en-US">
              <a:ea typeface="+mn-lt"/>
              <a:cs typeface="+mn-lt"/>
            </a:endParaRPr>
          </a:p>
          <a:p>
            <a:pPr algn="l"/>
            <a:endParaRPr lang="en-US"/>
          </a:p>
        </p:txBody>
      </p:sp>
      <p:sp>
        <p:nvSpPr>
          <p:cNvPr id="4" name="Title 3">
            <a:extLst>
              <a:ext uri="{FF2B5EF4-FFF2-40B4-BE49-F238E27FC236}">
                <a16:creationId xmlns:a16="http://schemas.microsoft.com/office/drawing/2014/main" id="{BA350027-48DD-4665-A311-166F65C4B9BB}"/>
              </a:ext>
            </a:extLst>
          </p:cNvPr>
          <p:cNvSpPr>
            <a:spLocks noGrp="1"/>
          </p:cNvSpPr>
          <p:nvPr>
            <p:ph type="title"/>
          </p:nvPr>
        </p:nvSpPr>
        <p:spPr/>
        <p:txBody>
          <a:bodyPr/>
          <a:lstStyle/>
          <a:p>
            <a:r>
              <a:rPr lang="en-US"/>
              <a:t>Total cases effecting the age-group</a:t>
            </a:r>
          </a:p>
        </p:txBody>
      </p:sp>
      <p:pic>
        <p:nvPicPr>
          <p:cNvPr id="7" name="Picture 7" descr="A screen shot of a smart phone&#10;&#10;Description automatically generated">
            <a:extLst>
              <a:ext uri="{FF2B5EF4-FFF2-40B4-BE49-F238E27FC236}">
                <a16:creationId xmlns:a16="http://schemas.microsoft.com/office/drawing/2014/main" id="{1C4F5C59-42C1-483B-9778-DE7E6CF62775}"/>
              </a:ext>
            </a:extLst>
          </p:cNvPr>
          <p:cNvPicPr>
            <a:picLocks noGrp="1" noChangeAspect="1"/>
          </p:cNvPicPr>
          <p:nvPr>
            <p:ph sz="half" idx="1"/>
          </p:nvPr>
        </p:nvPicPr>
        <p:blipFill>
          <a:blip r:embed="rId2"/>
          <a:stretch>
            <a:fillRect/>
          </a:stretch>
        </p:blipFill>
        <p:spPr>
          <a:xfrm>
            <a:off x="574907" y="2184871"/>
            <a:ext cx="2904545" cy="3633047"/>
          </a:xfrm>
        </p:spPr>
      </p:pic>
      <p:pic>
        <p:nvPicPr>
          <p:cNvPr id="8" name="Picture 8" descr="Graphical user interface, application&#10;&#10;Description automatically generated">
            <a:extLst>
              <a:ext uri="{FF2B5EF4-FFF2-40B4-BE49-F238E27FC236}">
                <a16:creationId xmlns:a16="http://schemas.microsoft.com/office/drawing/2014/main" id="{1F1A7CFE-701A-42DC-8F3C-9E3B0716075E}"/>
              </a:ext>
            </a:extLst>
          </p:cNvPr>
          <p:cNvPicPr>
            <a:picLocks noGrp="1" noChangeAspect="1"/>
          </p:cNvPicPr>
          <p:nvPr>
            <p:ph sz="half" idx="2"/>
          </p:nvPr>
        </p:nvPicPr>
        <p:blipFill>
          <a:blip r:embed="rId3"/>
          <a:stretch>
            <a:fillRect/>
          </a:stretch>
        </p:blipFill>
        <p:spPr>
          <a:xfrm>
            <a:off x="4149783" y="2378461"/>
            <a:ext cx="3101735" cy="3015830"/>
          </a:xfrm>
        </p:spPr>
      </p:pic>
      <p:pic>
        <p:nvPicPr>
          <p:cNvPr id="9" name="Picture 9" descr="Graphical user interface, text&#10;&#10;Description automatically generated">
            <a:extLst>
              <a:ext uri="{FF2B5EF4-FFF2-40B4-BE49-F238E27FC236}">
                <a16:creationId xmlns:a16="http://schemas.microsoft.com/office/drawing/2014/main" id="{8D038CF6-1A23-4F65-9E93-B5CDA4002980}"/>
              </a:ext>
            </a:extLst>
          </p:cNvPr>
          <p:cNvPicPr>
            <a:picLocks noChangeAspect="1"/>
          </p:cNvPicPr>
          <p:nvPr/>
        </p:nvPicPr>
        <p:blipFill>
          <a:blip r:embed="rId4"/>
          <a:stretch>
            <a:fillRect/>
          </a:stretch>
        </p:blipFill>
        <p:spPr>
          <a:xfrm>
            <a:off x="7801155" y="2500223"/>
            <a:ext cx="4051539" cy="2691441"/>
          </a:xfrm>
          <a:prstGeom prst="rect">
            <a:avLst/>
          </a:prstGeom>
        </p:spPr>
      </p:pic>
    </p:spTree>
    <p:extLst>
      <p:ext uri="{BB962C8B-B14F-4D97-AF65-F5344CB8AC3E}">
        <p14:creationId xmlns:p14="http://schemas.microsoft.com/office/powerpoint/2010/main" val="319492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ED7D11-D6BB-463D-A654-9F1836AB6E11}"/>
              </a:ext>
            </a:extLst>
          </p:cNvPr>
          <p:cNvSpPr>
            <a:spLocks noGrp="1"/>
          </p:cNvSpPr>
          <p:nvPr>
            <p:ph type="sldNum" sz="quarter" idx="12"/>
          </p:nvPr>
        </p:nvSpPr>
        <p:spPr/>
        <p:txBody>
          <a:bodyPr/>
          <a:lstStyle/>
          <a:p>
            <a:fld id="{F603CDE5-C1D8-4EDD-870F-A498BAFA520F}" type="slidenum">
              <a:rPr lang="en-US" noProof="0" smtClean="0"/>
              <a:t>11</a:t>
            </a:fld>
            <a:endParaRPr lang="en-US" noProof="0"/>
          </a:p>
        </p:txBody>
      </p:sp>
      <p:sp>
        <p:nvSpPr>
          <p:cNvPr id="3" name="Footer Placeholder 2">
            <a:extLst>
              <a:ext uri="{FF2B5EF4-FFF2-40B4-BE49-F238E27FC236}">
                <a16:creationId xmlns:a16="http://schemas.microsoft.com/office/drawing/2014/main" id="{A0EF39C9-2715-4710-8C4C-03985B4127D8}"/>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sp>
        <p:nvSpPr>
          <p:cNvPr id="4" name="Title 3">
            <a:extLst>
              <a:ext uri="{FF2B5EF4-FFF2-40B4-BE49-F238E27FC236}">
                <a16:creationId xmlns:a16="http://schemas.microsoft.com/office/drawing/2014/main" id="{9D135038-EF93-48AB-BC81-8BD8EF2184E9}"/>
              </a:ext>
            </a:extLst>
          </p:cNvPr>
          <p:cNvSpPr>
            <a:spLocks noGrp="1"/>
          </p:cNvSpPr>
          <p:nvPr>
            <p:ph type="title"/>
          </p:nvPr>
        </p:nvSpPr>
        <p:spPr/>
        <p:txBody>
          <a:bodyPr/>
          <a:lstStyle/>
          <a:p>
            <a:r>
              <a:rPr lang="en-US"/>
              <a:t>Deaths of person Diagnosed with </a:t>
            </a:r>
            <a:r>
              <a:rPr lang="en-US" err="1"/>
              <a:t>hiv</a:t>
            </a:r>
            <a:r>
              <a:rPr lang="en-US"/>
              <a:t>-aids </a:t>
            </a:r>
          </a:p>
        </p:txBody>
      </p:sp>
      <p:pic>
        <p:nvPicPr>
          <p:cNvPr id="5" name="Picture 5" descr="Text&#10;&#10;Description automatically generated">
            <a:extLst>
              <a:ext uri="{FF2B5EF4-FFF2-40B4-BE49-F238E27FC236}">
                <a16:creationId xmlns:a16="http://schemas.microsoft.com/office/drawing/2014/main" id="{58B7EB6B-4867-4C3D-A3A4-147593F074F2}"/>
              </a:ext>
            </a:extLst>
          </p:cNvPr>
          <p:cNvPicPr>
            <a:picLocks noChangeAspect="1"/>
          </p:cNvPicPr>
          <p:nvPr/>
        </p:nvPicPr>
        <p:blipFill>
          <a:blip r:embed="rId2"/>
          <a:stretch>
            <a:fillRect/>
          </a:stretch>
        </p:blipFill>
        <p:spPr>
          <a:xfrm>
            <a:off x="1316967" y="2391951"/>
            <a:ext cx="9773727" cy="3641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281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 shot of a smart phone&#10;&#10;Description automatically generated">
            <a:extLst>
              <a:ext uri="{FF2B5EF4-FFF2-40B4-BE49-F238E27FC236}">
                <a16:creationId xmlns:a16="http://schemas.microsoft.com/office/drawing/2014/main" id="{A603A1B6-7326-4E34-BC92-48DA15A3C509}"/>
              </a:ext>
            </a:extLst>
          </p:cNvPr>
          <p:cNvPicPr>
            <a:picLocks noGrp="1" noChangeAspect="1"/>
          </p:cNvPicPr>
          <p:nvPr>
            <p:ph type="pic" idx="1"/>
          </p:nvPr>
        </p:nvPicPr>
        <p:blipFill rotWithShape="1">
          <a:blip r:embed="rId2"/>
          <a:srcRect t="10298" b="10298"/>
          <a:stretch/>
        </p:blipFill>
        <p:spPr>
          <a:xfrm>
            <a:off x="3336502" y="641101"/>
            <a:ext cx="3832273" cy="5433160"/>
          </a:xfrm>
        </p:spPr>
      </p:pic>
      <p:sp>
        <p:nvSpPr>
          <p:cNvPr id="4" name="Title 3">
            <a:extLst>
              <a:ext uri="{FF2B5EF4-FFF2-40B4-BE49-F238E27FC236}">
                <a16:creationId xmlns:a16="http://schemas.microsoft.com/office/drawing/2014/main" id="{75FC13B3-7C98-4FC5-A10E-B208C5F3DB45}"/>
              </a:ext>
            </a:extLst>
          </p:cNvPr>
          <p:cNvSpPr>
            <a:spLocks noGrp="1"/>
          </p:cNvSpPr>
          <p:nvPr>
            <p:ph type="title"/>
          </p:nvPr>
        </p:nvSpPr>
        <p:spPr>
          <a:xfrm>
            <a:off x="358529" y="457200"/>
            <a:ext cx="2741337" cy="1600200"/>
          </a:xfrm>
        </p:spPr>
        <p:txBody>
          <a:bodyPr/>
          <a:lstStyle/>
          <a:p>
            <a:r>
              <a:rPr lang="en-US" dirty="0"/>
              <a:t>Average Death due to </a:t>
            </a:r>
            <a:r>
              <a:rPr lang="en-US" dirty="0" err="1"/>
              <a:t>Hiv</a:t>
            </a:r>
            <a:r>
              <a:rPr lang="en-US" dirty="0"/>
              <a:t>-Aids</a:t>
            </a:r>
          </a:p>
        </p:txBody>
      </p:sp>
      <p:sp>
        <p:nvSpPr>
          <p:cNvPr id="6" name="Slide Number Placeholder 5">
            <a:extLst>
              <a:ext uri="{FF2B5EF4-FFF2-40B4-BE49-F238E27FC236}">
                <a16:creationId xmlns:a16="http://schemas.microsoft.com/office/drawing/2014/main" id="{1B1F22C5-7BDD-4DBB-B84A-77B5EA838440}"/>
              </a:ext>
            </a:extLst>
          </p:cNvPr>
          <p:cNvSpPr>
            <a:spLocks noGrp="1"/>
          </p:cNvSpPr>
          <p:nvPr>
            <p:ph type="sldNum" sz="quarter" idx="12"/>
          </p:nvPr>
        </p:nvSpPr>
        <p:spPr/>
        <p:txBody>
          <a:bodyPr/>
          <a:lstStyle/>
          <a:p>
            <a:fld id="{F603CDE5-C1D8-4EDD-870F-A498BAFA520F}" type="slidenum">
              <a:rPr lang="en-US" noProof="0" smtClean="0"/>
              <a:t>12</a:t>
            </a:fld>
            <a:endParaRPr lang="en-US" noProof="0"/>
          </a:p>
        </p:txBody>
      </p:sp>
      <p:sp>
        <p:nvSpPr>
          <p:cNvPr id="7" name="Footer Placeholder 6">
            <a:extLst>
              <a:ext uri="{FF2B5EF4-FFF2-40B4-BE49-F238E27FC236}">
                <a16:creationId xmlns:a16="http://schemas.microsoft.com/office/drawing/2014/main" id="{9F7FC220-C593-4557-B193-51AE1DC6FE4B}"/>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13" name="Picture 13" descr="A picture containing application&#10;&#10;Description automatically generated">
            <a:extLst>
              <a:ext uri="{FF2B5EF4-FFF2-40B4-BE49-F238E27FC236}">
                <a16:creationId xmlns:a16="http://schemas.microsoft.com/office/drawing/2014/main" id="{2BBA4C8C-4537-4D35-892F-AF62552B2183}"/>
              </a:ext>
            </a:extLst>
          </p:cNvPr>
          <p:cNvPicPr>
            <a:picLocks noChangeAspect="1"/>
          </p:cNvPicPr>
          <p:nvPr/>
        </p:nvPicPr>
        <p:blipFill>
          <a:blip r:embed="rId3"/>
          <a:stretch>
            <a:fillRect/>
          </a:stretch>
        </p:blipFill>
        <p:spPr>
          <a:xfrm>
            <a:off x="7419975" y="642938"/>
            <a:ext cx="3552825" cy="5438775"/>
          </a:xfrm>
          <a:prstGeom prst="rect">
            <a:avLst/>
          </a:prstGeom>
        </p:spPr>
      </p:pic>
    </p:spTree>
    <p:extLst>
      <p:ext uri="{BB962C8B-B14F-4D97-AF65-F5344CB8AC3E}">
        <p14:creationId xmlns:p14="http://schemas.microsoft.com/office/powerpoint/2010/main" val="3967053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0149D8AC-3487-4503-8115-C47719E00F0C}"/>
              </a:ext>
            </a:extLst>
          </p:cNvPr>
          <p:cNvSpPr>
            <a:spLocks noGrp="1"/>
          </p:cNvSpPr>
          <p:nvPr>
            <p:ph type="body" sz="half" idx="2"/>
          </p:nvPr>
        </p:nvSpPr>
        <p:spPr>
          <a:xfrm>
            <a:off x="8119868" y="5356067"/>
            <a:ext cx="3625595" cy="1000782"/>
          </a:xfrm>
        </p:spPr>
        <p:txBody>
          <a:bodyPr anchor="ctr">
            <a:normAutofit/>
          </a:bodyPr>
          <a:lstStyle/>
          <a:p>
            <a:r>
              <a:rPr lang="en-US"/>
              <a:t>Phase 2</a:t>
            </a:r>
          </a:p>
        </p:txBody>
      </p:sp>
      <p:sp>
        <p:nvSpPr>
          <p:cNvPr id="4" name="Title 3">
            <a:extLst>
              <a:ext uri="{FF2B5EF4-FFF2-40B4-BE49-F238E27FC236}">
                <a16:creationId xmlns:a16="http://schemas.microsoft.com/office/drawing/2014/main" id="{98E6FB46-1850-458C-AB26-88730AEDB00D}"/>
              </a:ext>
            </a:extLst>
          </p:cNvPr>
          <p:cNvSpPr>
            <a:spLocks noGrp="1"/>
          </p:cNvSpPr>
          <p:nvPr>
            <p:ph type="title"/>
          </p:nvPr>
        </p:nvSpPr>
        <p:spPr>
          <a:xfrm>
            <a:off x="8119869" y="453642"/>
            <a:ext cx="3625595" cy="4826023"/>
          </a:xfrm>
        </p:spPr>
        <p:txBody>
          <a:bodyPr anchor="ctr">
            <a:normAutofit/>
          </a:bodyPr>
          <a:lstStyle/>
          <a:p>
            <a:r>
              <a:rPr lang="en-US" b="1" dirty="0"/>
              <a:t>Prediction phase</a:t>
            </a:r>
          </a:p>
        </p:txBody>
      </p:sp>
      <p:pic>
        <p:nvPicPr>
          <p:cNvPr id="7" name="Picture 6" descr="Models if molecules in science classroom">
            <a:extLst>
              <a:ext uri="{FF2B5EF4-FFF2-40B4-BE49-F238E27FC236}">
                <a16:creationId xmlns:a16="http://schemas.microsoft.com/office/drawing/2014/main" id="{A8E302FD-A64D-43D2-9B93-E0B8B6AC2043}"/>
              </a:ext>
            </a:extLst>
          </p:cNvPr>
          <p:cNvPicPr>
            <a:picLocks noChangeAspect="1"/>
          </p:cNvPicPr>
          <p:nvPr/>
        </p:nvPicPr>
        <p:blipFill rotWithShape="1">
          <a:blip r:embed="rId2"/>
          <a:srcRect l="9861" r="4173"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E4479B14-A009-4CFD-B58B-C0A45C18E11C}"/>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2" name="Slide Number Placeholder 1">
            <a:extLst>
              <a:ext uri="{FF2B5EF4-FFF2-40B4-BE49-F238E27FC236}">
                <a16:creationId xmlns:a16="http://schemas.microsoft.com/office/drawing/2014/main" id="{49860CD5-937D-454F-BE3C-07B589FC6C3B}"/>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13</a:t>
            </a:fld>
            <a:endParaRPr lang="en-US"/>
          </a:p>
        </p:txBody>
      </p:sp>
    </p:spTree>
    <p:extLst>
      <p:ext uri="{BB962C8B-B14F-4D97-AF65-F5344CB8AC3E}">
        <p14:creationId xmlns:p14="http://schemas.microsoft.com/office/powerpoint/2010/main" val="11999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E0D8DA-5CAB-48B6-9D85-21168BE4BE1D}"/>
              </a:ext>
            </a:extLst>
          </p:cNvPr>
          <p:cNvSpPr>
            <a:spLocks noGrp="1"/>
          </p:cNvSpPr>
          <p:nvPr>
            <p:ph type="sldNum" sz="quarter" idx="12"/>
          </p:nvPr>
        </p:nvSpPr>
        <p:spPr/>
        <p:txBody>
          <a:bodyPr/>
          <a:lstStyle/>
          <a:p>
            <a:fld id="{3A98EE3D-8CD1-4C3F-BD1C-C98C9596463C}" type="slidenum">
              <a:rPr lang="en-US" smtClean="0"/>
              <a:t>14</a:t>
            </a:fld>
            <a:endParaRPr lang="en-US"/>
          </a:p>
        </p:txBody>
      </p:sp>
      <p:sp>
        <p:nvSpPr>
          <p:cNvPr id="3" name="Footer Placeholder 2">
            <a:extLst>
              <a:ext uri="{FF2B5EF4-FFF2-40B4-BE49-F238E27FC236}">
                <a16:creationId xmlns:a16="http://schemas.microsoft.com/office/drawing/2014/main" id="{A1538439-EB37-4D6E-857C-447C690B8D06}"/>
              </a:ext>
            </a:extLst>
          </p:cNvPr>
          <p:cNvSpPr>
            <a:spLocks noGrp="1"/>
          </p:cNvSpPr>
          <p:nvPr>
            <p:ph type="ftr" sz="quarter" idx="11"/>
          </p:nvPr>
        </p:nvSpPr>
        <p:spPr/>
        <p:txBody>
          <a:bodyPr/>
          <a:lstStyle/>
          <a:p>
            <a:r>
              <a:rPr lang="en-US"/>
              <a:t>ANALYSIS AND PREDICTION OF EFFECT OF VIRAL DISEASES IN HUMAN + DEPLOYMENT</a:t>
            </a:r>
            <a:endParaRPr lang="en-US">
              <a:ea typeface="+mn-lt"/>
              <a:cs typeface="+mn-lt"/>
            </a:endParaRPr>
          </a:p>
          <a:p>
            <a:pPr algn="l"/>
            <a:endParaRPr lang="en-US"/>
          </a:p>
        </p:txBody>
      </p:sp>
      <p:sp>
        <p:nvSpPr>
          <p:cNvPr id="4" name="Title 3">
            <a:extLst>
              <a:ext uri="{FF2B5EF4-FFF2-40B4-BE49-F238E27FC236}">
                <a16:creationId xmlns:a16="http://schemas.microsoft.com/office/drawing/2014/main" id="{36F48629-AB03-49D7-8B51-E02F3090DE7C}"/>
              </a:ext>
            </a:extLst>
          </p:cNvPr>
          <p:cNvSpPr>
            <a:spLocks noGrp="1"/>
          </p:cNvSpPr>
          <p:nvPr>
            <p:ph type="title"/>
          </p:nvPr>
        </p:nvSpPr>
        <p:spPr/>
        <p:txBody>
          <a:bodyPr/>
          <a:lstStyle/>
          <a:p>
            <a:r>
              <a:rPr lang="en-US" dirty="0"/>
              <a:t>Abstract</a:t>
            </a:r>
          </a:p>
        </p:txBody>
      </p:sp>
      <p:sp>
        <p:nvSpPr>
          <p:cNvPr id="6" name="Rectangle: Rounded Corners 5">
            <a:extLst>
              <a:ext uri="{FF2B5EF4-FFF2-40B4-BE49-F238E27FC236}">
                <a16:creationId xmlns:a16="http://schemas.microsoft.com/office/drawing/2014/main" id="{5D4F9007-A7E7-4319-8D54-F3F783BC0ECD}"/>
              </a:ext>
            </a:extLst>
          </p:cNvPr>
          <p:cNvSpPr/>
          <p:nvPr/>
        </p:nvSpPr>
        <p:spPr>
          <a:xfrm>
            <a:off x="3453442" y="2267309"/>
            <a:ext cx="4615129"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all">
                <a:ea typeface="+mn-lt"/>
                <a:cs typeface="+mn-lt"/>
              </a:rPr>
              <a:t>Filter Data Sets/API from Phase-1</a:t>
            </a:r>
            <a:r>
              <a:rPr lang="en-US">
                <a:ea typeface="+mn-lt"/>
                <a:cs typeface="+mn-lt"/>
              </a:rPr>
              <a:t> </a:t>
            </a:r>
            <a:endParaRPr lang="en-US"/>
          </a:p>
        </p:txBody>
      </p:sp>
      <p:sp>
        <p:nvSpPr>
          <p:cNvPr id="7" name="TextBox 6">
            <a:extLst>
              <a:ext uri="{FF2B5EF4-FFF2-40B4-BE49-F238E27FC236}">
                <a16:creationId xmlns:a16="http://schemas.microsoft.com/office/drawing/2014/main" id="{CA76380A-B6A1-4792-B89B-D7CEFE5607F7}"/>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t>
            </a:r>
            <a:r>
              <a:rPr lang="en-US" err="1"/>
              <a:t>addext</a:t>
            </a:r>
            <a:endParaRPr lang="en-US"/>
          </a:p>
        </p:txBody>
      </p:sp>
      <p:sp>
        <p:nvSpPr>
          <p:cNvPr id="9" name="Rectangle: Rounded Corners 8">
            <a:extLst>
              <a:ext uri="{FF2B5EF4-FFF2-40B4-BE49-F238E27FC236}">
                <a16:creationId xmlns:a16="http://schemas.microsoft.com/office/drawing/2014/main" id="{7CE804D7-32EB-4B8E-AF3E-F14BDB8EA3AD}"/>
              </a:ext>
            </a:extLst>
          </p:cNvPr>
          <p:cNvSpPr/>
          <p:nvPr/>
        </p:nvSpPr>
        <p:spPr>
          <a:xfrm>
            <a:off x="3450746" y="3429179"/>
            <a:ext cx="4615130" cy="733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all">
                <a:ea typeface="+mn-lt"/>
                <a:cs typeface="+mn-lt"/>
              </a:rPr>
              <a:t>Implementation of NumPy, Pandas &amp; Matplotlib</a:t>
            </a:r>
            <a:r>
              <a:rPr lang="en-US">
                <a:ea typeface="+mn-lt"/>
                <a:cs typeface="+mn-lt"/>
              </a:rPr>
              <a:t> </a:t>
            </a:r>
            <a:endParaRPr lang="en-US"/>
          </a:p>
        </p:txBody>
      </p:sp>
      <p:sp>
        <p:nvSpPr>
          <p:cNvPr id="10" name="Rectangle: Rounded Corners 9">
            <a:extLst>
              <a:ext uri="{FF2B5EF4-FFF2-40B4-BE49-F238E27FC236}">
                <a16:creationId xmlns:a16="http://schemas.microsoft.com/office/drawing/2014/main" id="{2684937D-F542-4208-B7CE-9892573E2A15}"/>
              </a:ext>
            </a:extLst>
          </p:cNvPr>
          <p:cNvSpPr/>
          <p:nvPr/>
        </p:nvSpPr>
        <p:spPr>
          <a:xfrm>
            <a:off x="3449847" y="4377188"/>
            <a:ext cx="4615131" cy="661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cap="all">
                <a:ea typeface="+mn-lt"/>
                <a:cs typeface="+mn-lt"/>
              </a:rPr>
              <a:t>Using Of IBM Cognos and orange For Analysis</a:t>
            </a:r>
            <a:r>
              <a:rPr lang="en-US">
                <a:ea typeface="+mn-lt"/>
                <a:cs typeface="+mn-lt"/>
              </a:rPr>
              <a:t> </a:t>
            </a:r>
            <a:endParaRPr lang="en-US"/>
          </a:p>
        </p:txBody>
      </p:sp>
      <p:sp>
        <p:nvSpPr>
          <p:cNvPr id="11" name="Rectangle: Rounded Corners 10">
            <a:extLst>
              <a:ext uri="{FF2B5EF4-FFF2-40B4-BE49-F238E27FC236}">
                <a16:creationId xmlns:a16="http://schemas.microsoft.com/office/drawing/2014/main" id="{B95F9440-2ED4-4C7F-A513-C5452C8070C8}"/>
              </a:ext>
            </a:extLst>
          </p:cNvPr>
          <p:cNvSpPr/>
          <p:nvPr/>
        </p:nvSpPr>
        <p:spPr>
          <a:xfrm>
            <a:off x="3448949" y="5238930"/>
            <a:ext cx="4615130" cy="61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all">
                <a:ea typeface="+mn-lt"/>
                <a:cs typeface="+mn-lt"/>
              </a:rPr>
              <a:t>Phase-3</a:t>
            </a:r>
            <a:r>
              <a:rPr lang="en-US">
                <a:ea typeface="+mn-lt"/>
                <a:cs typeface="+mn-lt"/>
              </a:rPr>
              <a:t> </a:t>
            </a:r>
            <a:endParaRPr lang="en-US"/>
          </a:p>
        </p:txBody>
      </p:sp>
    </p:spTree>
    <p:extLst>
      <p:ext uri="{BB962C8B-B14F-4D97-AF65-F5344CB8AC3E}">
        <p14:creationId xmlns:p14="http://schemas.microsoft.com/office/powerpoint/2010/main" val="353004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6F326-6170-4966-BAE8-946436BF3FA1}"/>
              </a:ext>
            </a:extLst>
          </p:cNvPr>
          <p:cNvSpPr>
            <a:spLocks noGrp="1"/>
          </p:cNvSpPr>
          <p:nvPr>
            <p:ph type="sldNum" sz="quarter" idx="12"/>
          </p:nvPr>
        </p:nvSpPr>
        <p:spPr/>
        <p:txBody>
          <a:bodyPr/>
          <a:lstStyle/>
          <a:p>
            <a:fld id="{F603CDE5-C1D8-4EDD-870F-A498BAFA520F}" type="slidenum">
              <a:rPr lang="en-US" noProof="0" smtClean="0"/>
              <a:t>15</a:t>
            </a:fld>
            <a:endParaRPr lang="en-US" noProof="0"/>
          </a:p>
        </p:txBody>
      </p:sp>
      <p:sp>
        <p:nvSpPr>
          <p:cNvPr id="3" name="Footer Placeholder 2">
            <a:extLst>
              <a:ext uri="{FF2B5EF4-FFF2-40B4-BE49-F238E27FC236}">
                <a16:creationId xmlns:a16="http://schemas.microsoft.com/office/drawing/2014/main" id="{A56996FC-8247-4D41-9EB9-6DF4590D7ED2}"/>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descr="Chart, bar chart&#10;&#10;Description automatically generated">
            <a:extLst>
              <a:ext uri="{FF2B5EF4-FFF2-40B4-BE49-F238E27FC236}">
                <a16:creationId xmlns:a16="http://schemas.microsoft.com/office/drawing/2014/main" id="{3EC0ABEA-8B7C-4A8A-B285-E3B870E0E6F2}"/>
              </a:ext>
            </a:extLst>
          </p:cNvPr>
          <p:cNvPicPr>
            <a:picLocks noChangeAspect="1"/>
          </p:cNvPicPr>
          <p:nvPr/>
        </p:nvPicPr>
        <p:blipFill>
          <a:blip r:embed="rId2"/>
          <a:stretch>
            <a:fillRect/>
          </a:stretch>
        </p:blipFill>
        <p:spPr>
          <a:xfrm>
            <a:off x="810017" y="1077246"/>
            <a:ext cx="11146076" cy="5455069"/>
          </a:xfrm>
          <a:prstGeom prst="rect">
            <a:avLst/>
          </a:prstGeom>
        </p:spPr>
      </p:pic>
      <p:sp>
        <p:nvSpPr>
          <p:cNvPr id="5" name="TextBox 4">
            <a:extLst>
              <a:ext uri="{FF2B5EF4-FFF2-40B4-BE49-F238E27FC236}">
                <a16:creationId xmlns:a16="http://schemas.microsoft.com/office/drawing/2014/main" id="{8B067F01-330C-4EA0-B4E2-2C055F529419}"/>
              </a:ext>
            </a:extLst>
          </p:cNvPr>
          <p:cNvSpPr txBox="1"/>
          <p:nvPr/>
        </p:nvSpPr>
        <p:spPr>
          <a:xfrm>
            <a:off x="987469" y="716071"/>
            <a:ext cx="2743199" cy="369332"/>
          </a:xfrm>
          <a:prstGeom prst="rect">
            <a:avLst/>
          </a:prstGeom>
          <a:solidFill>
            <a:schemeClr val="tx2">
              <a:lumMod val="50000"/>
              <a:lumOff val="50000"/>
            </a:scheme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Research on Ebola Virus</a:t>
            </a:r>
          </a:p>
        </p:txBody>
      </p:sp>
      <p:pic>
        <p:nvPicPr>
          <p:cNvPr id="6" name="Picture 6" descr="Text&#10;&#10;Description automatically generated">
            <a:extLst>
              <a:ext uri="{FF2B5EF4-FFF2-40B4-BE49-F238E27FC236}">
                <a16:creationId xmlns:a16="http://schemas.microsoft.com/office/drawing/2014/main" id="{EBA90343-2C43-472F-8C37-EA4B7A040EAF}"/>
              </a:ext>
            </a:extLst>
          </p:cNvPr>
          <p:cNvPicPr>
            <a:picLocks noChangeAspect="1"/>
          </p:cNvPicPr>
          <p:nvPr/>
        </p:nvPicPr>
        <p:blipFill>
          <a:blip r:embed="rId3"/>
          <a:stretch>
            <a:fillRect/>
          </a:stretch>
        </p:blipFill>
        <p:spPr>
          <a:xfrm>
            <a:off x="1605601" y="1385107"/>
            <a:ext cx="3337883" cy="1167771"/>
          </a:xfrm>
          <a:prstGeom prst="rect">
            <a:avLst/>
          </a:prstGeom>
        </p:spPr>
      </p:pic>
    </p:spTree>
    <p:extLst>
      <p:ext uri="{BB962C8B-B14F-4D97-AF65-F5344CB8AC3E}">
        <p14:creationId xmlns:p14="http://schemas.microsoft.com/office/powerpoint/2010/main" val="1029363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D2A255-75A2-49B5-A64B-3A0BFD58B0F4}"/>
              </a:ext>
            </a:extLst>
          </p:cNvPr>
          <p:cNvSpPr>
            <a:spLocks noGrp="1"/>
          </p:cNvSpPr>
          <p:nvPr>
            <p:ph type="sldNum" sz="quarter" idx="12"/>
          </p:nvPr>
        </p:nvSpPr>
        <p:spPr/>
        <p:txBody>
          <a:bodyPr/>
          <a:lstStyle/>
          <a:p>
            <a:fld id="{F603CDE5-C1D8-4EDD-870F-A498BAFA520F}" type="slidenum">
              <a:rPr lang="en-US" noProof="0" smtClean="0"/>
              <a:t>16</a:t>
            </a:fld>
            <a:endParaRPr lang="en-US" noProof="0"/>
          </a:p>
        </p:txBody>
      </p:sp>
      <p:sp>
        <p:nvSpPr>
          <p:cNvPr id="3" name="Footer Placeholder 2">
            <a:extLst>
              <a:ext uri="{FF2B5EF4-FFF2-40B4-BE49-F238E27FC236}">
                <a16:creationId xmlns:a16="http://schemas.microsoft.com/office/drawing/2014/main" id="{1A5FC09E-365F-4B6C-BDC1-94ED6D5BE785}"/>
              </a:ext>
            </a:extLst>
          </p:cNvPr>
          <p:cNvSpPr>
            <a:spLocks noGrp="1"/>
          </p:cNvSpPr>
          <p:nvPr>
            <p:ph type="ftr" sz="quarter" idx="11"/>
          </p:nvPr>
        </p:nvSpPr>
        <p:spPr/>
        <p:txBody>
          <a:bodyPr/>
          <a:lstStyle/>
          <a:p>
            <a:pPr algn="l"/>
            <a:r>
              <a:rPr lang="en-US" noProof="0"/>
              <a:t>Analysis and prediction of effect of </a:t>
            </a:r>
            <a:r>
              <a:rPr lang="en-US"/>
              <a:t>viral</a:t>
            </a:r>
            <a:r>
              <a:rPr lang="en-US" noProof="0"/>
              <a:t> diseases in human + deployment</a:t>
            </a:r>
          </a:p>
        </p:txBody>
      </p:sp>
      <p:sp>
        <p:nvSpPr>
          <p:cNvPr id="7" name="Title 6">
            <a:extLst>
              <a:ext uri="{FF2B5EF4-FFF2-40B4-BE49-F238E27FC236}">
                <a16:creationId xmlns:a16="http://schemas.microsoft.com/office/drawing/2014/main" id="{B71A07FF-5A73-4368-A36E-F382EA2B53EC}"/>
              </a:ext>
            </a:extLst>
          </p:cNvPr>
          <p:cNvSpPr>
            <a:spLocks noGrp="1"/>
          </p:cNvSpPr>
          <p:nvPr>
            <p:ph type="title"/>
          </p:nvPr>
        </p:nvSpPr>
        <p:spPr>
          <a:xfrm>
            <a:off x="447327" y="5663891"/>
            <a:ext cx="11293768" cy="689514"/>
          </a:xfrm>
        </p:spPr>
        <p:txBody>
          <a:bodyPr vert="horz" lIns="91440" tIns="45720" rIns="91440" bIns="45720" rtlCol="0" anchor="ctr">
            <a:noAutofit/>
          </a:bodyPr>
          <a:lstStyle/>
          <a:p>
            <a:r>
              <a:rPr lang="en-US" sz="2400" cap="none">
                <a:solidFill>
                  <a:srgbClr val="000000"/>
                </a:solidFill>
                <a:latin typeface="Times New Roman"/>
                <a:cs typeface="Times New Roman"/>
              </a:rPr>
              <a:t>This analysis shows the correlation between the recovered/cured cases and the number of deaths in different states of India. As the number of cured cases increases, so does the number of deaths.</a:t>
            </a:r>
            <a:endParaRPr lang="en-US" sz="2400" cap="none">
              <a:latin typeface="Times New Roman"/>
              <a:ea typeface="+mj-lt"/>
              <a:cs typeface="+mj-lt"/>
            </a:endParaRPr>
          </a:p>
          <a:p>
            <a:endParaRPr lang="en-US" sz="2200"/>
          </a:p>
        </p:txBody>
      </p:sp>
      <p:pic>
        <p:nvPicPr>
          <p:cNvPr id="5" name="Picture 5">
            <a:extLst>
              <a:ext uri="{FF2B5EF4-FFF2-40B4-BE49-F238E27FC236}">
                <a16:creationId xmlns:a16="http://schemas.microsoft.com/office/drawing/2014/main" id="{A1783960-B5D2-4E8E-B9F4-510420D1AA34}"/>
              </a:ext>
            </a:extLst>
          </p:cNvPr>
          <p:cNvPicPr>
            <a:picLocks noChangeAspect="1"/>
          </p:cNvPicPr>
          <p:nvPr/>
        </p:nvPicPr>
        <p:blipFill>
          <a:blip r:embed="rId2"/>
          <a:stretch>
            <a:fillRect/>
          </a:stretch>
        </p:blipFill>
        <p:spPr>
          <a:xfrm>
            <a:off x="101583" y="47649"/>
            <a:ext cx="12001805" cy="5203796"/>
          </a:xfrm>
          <a:prstGeom prst="rect">
            <a:avLst/>
          </a:prstGeom>
        </p:spPr>
      </p:pic>
    </p:spTree>
    <p:extLst>
      <p:ext uri="{BB962C8B-B14F-4D97-AF65-F5344CB8AC3E}">
        <p14:creationId xmlns:p14="http://schemas.microsoft.com/office/powerpoint/2010/main" val="223425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B995FC-C83A-46A9-BD66-3366199C12B9}"/>
              </a:ext>
            </a:extLst>
          </p:cNvPr>
          <p:cNvSpPr>
            <a:spLocks noGrp="1"/>
          </p:cNvSpPr>
          <p:nvPr>
            <p:ph type="sldNum" sz="quarter" idx="12"/>
          </p:nvPr>
        </p:nvSpPr>
        <p:spPr/>
        <p:txBody>
          <a:bodyPr/>
          <a:lstStyle/>
          <a:p>
            <a:fld id="{F603CDE5-C1D8-4EDD-870F-A498BAFA520F}" type="slidenum">
              <a:rPr lang="en-US" noProof="0" smtClean="0"/>
              <a:t>17</a:t>
            </a:fld>
            <a:endParaRPr lang="en-US" noProof="0"/>
          </a:p>
        </p:txBody>
      </p:sp>
      <p:sp>
        <p:nvSpPr>
          <p:cNvPr id="3" name="Footer Placeholder 2">
            <a:extLst>
              <a:ext uri="{FF2B5EF4-FFF2-40B4-BE49-F238E27FC236}">
                <a16:creationId xmlns:a16="http://schemas.microsoft.com/office/drawing/2014/main" id="{54F745F9-A5E0-4396-B93D-7317C9188FA9}"/>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4" name="Picture 4">
            <a:extLst>
              <a:ext uri="{FF2B5EF4-FFF2-40B4-BE49-F238E27FC236}">
                <a16:creationId xmlns:a16="http://schemas.microsoft.com/office/drawing/2014/main" id="{47A10806-A8E7-42B5-962B-CDBCD9AB4038}"/>
              </a:ext>
            </a:extLst>
          </p:cNvPr>
          <p:cNvPicPr>
            <a:picLocks noChangeAspect="1"/>
          </p:cNvPicPr>
          <p:nvPr/>
        </p:nvPicPr>
        <p:blipFill>
          <a:blip r:embed="rId2"/>
          <a:stretch>
            <a:fillRect/>
          </a:stretch>
        </p:blipFill>
        <p:spPr>
          <a:xfrm>
            <a:off x="618069" y="950409"/>
            <a:ext cx="9798752" cy="4674962"/>
          </a:xfrm>
          <a:prstGeom prst="rect">
            <a:avLst/>
          </a:prstGeom>
        </p:spPr>
      </p:pic>
    </p:spTree>
    <p:extLst>
      <p:ext uri="{BB962C8B-B14F-4D97-AF65-F5344CB8AC3E}">
        <p14:creationId xmlns:p14="http://schemas.microsoft.com/office/powerpoint/2010/main" val="1625006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EA72E3D-71A5-45BA-8FA3-262368C3E4C8}"/>
              </a:ext>
            </a:extLst>
          </p:cNvPr>
          <p:cNvSpPr>
            <a:spLocks noGrp="1"/>
          </p:cNvSpPr>
          <p:nvPr>
            <p:ph type="sldNum" sz="quarter" idx="12"/>
          </p:nvPr>
        </p:nvSpPr>
        <p:spPr/>
        <p:txBody>
          <a:bodyPr/>
          <a:lstStyle/>
          <a:p>
            <a:fld id="{F603CDE5-C1D8-4EDD-870F-A498BAFA520F}" type="slidenum">
              <a:rPr lang="en-US" noProof="0" smtClean="0"/>
              <a:t>18</a:t>
            </a:fld>
            <a:endParaRPr lang="en-US" noProof="0"/>
          </a:p>
        </p:txBody>
      </p:sp>
      <p:sp>
        <p:nvSpPr>
          <p:cNvPr id="6" name="Footer Placeholder 5">
            <a:extLst>
              <a:ext uri="{FF2B5EF4-FFF2-40B4-BE49-F238E27FC236}">
                <a16:creationId xmlns:a16="http://schemas.microsoft.com/office/drawing/2014/main" id="{50F95DF1-877D-4F31-9FBE-64B028981B07}"/>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pic>
        <p:nvPicPr>
          <p:cNvPr id="8" name="Picture 7">
            <a:extLst>
              <a:ext uri="{FF2B5EF4-FFF2-40B4-BE49-F238E27FC236}">
                <a16:creationId xmlns:a16="http://schemas.microsoft.com/office/drawing/2014/main" id="{0C6C08D2-6856-496F-9FBB-906713150A1B}"/>
              </a:ext>
            </a:extLst>
          </p:cNvPr>
          <p:cNvPicPr>
            <a:picLocks noChangeAspect="1"/>
          </p:cNvPicPr>
          <p:nvPr/>
        </p:nvPicPr>
        <p:blipFill>
          <a:blip r:embed="rId3"/>
          <a:stretch>
            <a:fillRect/>
          </a:stretch>
        </p:blipFill>
        <p:spPr>
          <a:xfrm>
            <a:off x="0" y="0"/>
            <a:ext cx="12192000" cy="6423914"/>
          </a:xfrm>
          <a:prstGeom prst="rect">
            <a:avLst/>
          </a:prstGeom>
        </p:spPr>
      </p:pic>
      <p:pic>
        <p:nvPicPr>
          <p:cNvPr id="10" name="Picture 9">
            <a:extLst>
              <a:ext uri="{FF2B5EF4-FFF2-40B4-BE49-F238E27FC236}">
                <a16:creationId xmlns:a16="http://schemas.microsoft.com/office/drawing/2014/main" id="{E424DA99-84B7-4B63-B99A-52BE62A38781}"/>
              </a:ext>
            </a:extLst>
          </p:cNvPr>
          <p:cNvPicPr>
            <a:picLocks noChangeAspect="1"/>
          </p:cNvPicPr>
          <p:nvPr/>
        </p:nvPicPr>
        <p:blipFill>
          <a:blip r:embed="rId4"/>
          <a:stretch>
            <a:fillRect/>
          </a:stretch>
        </p:blipFill>
        <p:spPr>
          <a:xfrm>
            <a:off x="10569038" y="551256"/>
            <a:ext cx="752580" cy="381053"/>
          </a:xfrm>
          <a:prstGeom prst="rect">
            <a:avLst/>
          </a:prstGeom>
        </p:spPr>
      </p:pic>
      <p:sp>
        <p:nvSpPr>
          <p:cNvPr id="4" name="TextBox 3">
            <a:extLst>
              <a:ext uri="{FF2B5EF4-FFF2-40B4-BE49-F238E27FC236}">
                <a16:creationId xmlns:a16="http://schemas.microsoft.com/office/drawing/2014/main" id="{93A9539B-24E3-48B6-8B49-56C790F30979}"/>
              </a:ext>
            </a:extLst>
          </p:cNvPr>
          <p:cNvSpPr txBox="1"/>
          <p:nvPr/>
        </p:nvSpPr>
        <p:spPr>
          <a:xfrm>
            <a:off x="895739" y="1184988"/>
            <a:ext cx="5346441" cy="2585323"/>
          </a:xfrm>
          <a:prstGeom prst="rect">
            <a:avLst/>
          </a:prstGeom>
          <a:noFill/>
        </p:spPr>
        <p:txBody>
          <a:bodyPr wrap="square" rtlCol="0">
            <a:spAutoFit/>
          </a:bodyPr>
          <a:lstStyle/>
          <a:p>
            <a:pPr marL="285750" indent="-285750">
              <a:buClr>
                <a:schemeClr val="accent1"/>
              </a:buClr>
              <a:buFont typeface="Wingdings" panose="05000000000000000000" pitchFamily="2" charset="2"/>
              <a:buChar char="§"/>
            </a:pPr>
            <a:r>
              <a:rPr lang="en-IN">
                <a:latin typeface="Times New Roman" panose="02020603050405020304" pitchFamily="18" charset="0"/>
                <a:cs typeface="Times New Roman" panose="02020603050405020304" pitchFamily="18" charset="0"/>
              </a:rPr>
              <a:t>Representation of Comparative study between Males and females suffering from Diarrhoea.</a:t>
            </a:r>
          </a:p>
          <a:p>
            <a:pPr marL="285750" indent="-285750">
              <a:buClr>
                <a:schemeClr val="accent1"/>
              </a:buClr>
              <a:buFont typeface="Wingdings" panose="05000000000000000000" pitchFamily="2" charset="2"/>
              <a:buChar char="§"/>
            </a:pPr>
            <a:endParaRPr lang="en-IN">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IN">
                <a:latin typeface="Times New Roman" panose="02020603050405020304" pitchFamily="18" charset="0"/>
                <a:cs typeface="Times New Roman" panose="02020603050405020304" pitchFamily="18" charset="0"/>
              </a:rPr>
              <a:t>The number of Cases increases Heavily in Year 2013-14, 2015-16 and 2017-18.</a:t>
            </a:r>
          </a:p>
          <a:p>
            <a:pPr marL="285750" indent="-285750">
              <a:buClr>
                <a:schemeClr val="accent1"/>
              </a:buClr>
              <a:buFont typeface="Wingdings" panose="05000000000000000000" pitchFamily="2" charset="2"/>
              <a:buChar char="§"/>
            </a:pPr>
            <a:endParaRPr lang="en-IN">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
            </a:pPr>
            <a:r>
              <a:rPr lang="en-IN" u="sng">
                <a:latin typeface="Times New Roman" panose="02020603050405020304" pitchFamily="18" charset="0"/>
                <a:cs typeface="Times New Roman" panose="02020603050405020304" pitchFamily="18" charset="0"/>
              </a:rPr>
              <a:t>Conclusion:</a:t>
            </a:r>
            <a:r>
              <a:rPr lang="en-IN">
                <a:latin typeface="Times New Roman" panose="02020603050405020304" pitchFamily="18" charset="0"/>
                <a:cs typeface="Times New Roman" panose="02020603050405020304" pitchFamily="18" charset="0"/>
              </a:rPr>
              <a:t> There’s not very large difference between the Ratio of Males and Females.</a:t>
            </a:r>
          </a:p>
          <a:p>
            <a:endParaRPr lang="en-IN"/>
          </a:p>
        </p:txBody>
      </p:sp>
      <p:sp>
        <p:nvSpPr>
          <p:cNvPr id="9" name="Oval 8">
            <a:extLst>
              <a:ext uri="{FF2B5EF4-FFF2-40B4-BE49-F238E27FC236}">
                <a16:creationId xmlns:a16="http://schemas.microsoft.com/office/drawing/2014/main" id="{B7F91D49-C649-49C8-BECF-A3EF2F9BC084}"/>
              </a:ext>
            </a:extLst>
          </p:cNvPr>
          <p:cNvSpPr/>
          <p:nvPr/>
        </p:nvSpPr>
        <p:spPr>
          <a:xfrm>
            <a:off x="5701005" y="513177"/>
            <a:ext cx="5486400" cy="530912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pic>
        <p:nvPicPr>
          <p:cNvPr id="12" name="Graphic 11" descr="Upward trend">
            <a:extLst>
              <a:ext uri="{FF2B5EF4-FFF2-40B4-BE49-F238E27FC236}">
                <a16:creationId xmlns:a16="http://schemas.microsoft.com/office/drawing/2014/main" id="{F1A6D12A-16E2-4666-A141-E8D9E04CA78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34537" y="4182713"/>
            <a:ext cx="914400" cy="914400"/>
          </a:xfrm>
          <a:prstGeom prst="rect">
            <a:avLst/>
          </a:prstGeom>
        </p:spPr>
      </p:pic>
      <p:pic>
        <p:nvPicPr>
          <p:cNvPr id="14" name="Graphic 13" descr="Downward trend">
            <a:extLst>
              <a:ext uri="{FF2B5EF4-FFF2-40B4-BE49-F238E27FC236}">
                <a16:creationId xmlns:a16="http://schemas.microsoft.com/office/drawing/2014/main" id="{DBFCA8F8-62FC-49C1-BBFE-2DD45E28ADE9}"/>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948576" y="2710539"/>
            <a:ext cx="914400" cy="914400"/>
          </a:xfrm>
          <a:prstGeom prst="rect">
            <a:avLst/>
          </a:prstGeom>
        </p:spPr>
      </p:pic>
    </p:spTree>
    <p:extLst>
      <p:ext uri="{BB962C8B-B14F-4D97-AF65-F5344CB8AC3E}">
        <p14:creationId xmlns:p14="http://schemas.microsoft.com/office/powerpoint/2010/main" val="3923486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5B59BF-B4C6-447E-8AD1-8F2E501C4F7C}"/>
              </a:ext>
            </a:extLst>
          </p:cNvPr>
          <p:cNvSpPr txBox="1"/>
          <p:nvPr/>
        </p:nvSpPr>
        <p:spPr>
          <a:xfrm>
            <a:off x="8119868" y="5375945"/>
            <a:ext cx="3625595" cy="1000782"/>
          </a:xfrm>
          <a:prstGeom prst="rect">
            <a:avLst/>
          </a:prstGeom>
          <a:solidFill>
            <a:srgbClr val="465359"/>
          </a:solidFill>
        </p:spPr>
        <p:txBody>
          <a:bodyPr rot="0" spcFirstLastPara="0" vertOverflow="overflow" horzOverflow="overflow" vert="horz" lIns="91440" tIns="0" rIns="91440" bIns="0" numCol="1" spcCol="0" rtlCol="0" fromWordArt="0" anchor="ctr" anchorCtr="0" forceAA="0" compatLnSpc="1">
            <a:prstTxWarp prst="textNoShape">
              <a:avLst/>
            </a:prstTxWarp>
            <a:normAutofit/>
          </a:bodyPr>
          <a:lstStyle/>
          <a:p>
            <a:pPr algn="ctr" defTabSz="457200">
              <a:spcAft>
                <a:spcPts val="600"/>
              </a:spcAft>
              <a:buClr>
                <a:schemeClr val="accent1"/>
              </a:buClr>
              <a:buSzPct val="92000"/>
            </a:pPr>
            <a:r>
              <a:rPr lang="en-US" kern="1200">
                <a:solidFill>
                  <a:srgbClr val="FFFFFF"/>
                </a:solidFill>
                <a:latin typeface="+mn-lt"/>
                <a:ea typeface="+mn-ea"/>
                <a:cs typeface="+mn-cs"/>
              </a:rPr>
              <a:t>A prediction is a statement about the future. It’s a guess, sometimes based on facts or evidence</a:t>
            </a:r>
          </a:p>
        </p:txBody>
      </p:sp>
      <p:sp>
        <p:nvSpPr>
          <p:cNvPr id="4" name="Title 3">
            <a:extLst>
              <a:ext uri="{FF2B5EF4-FFF2-40B4-BE49-F238E27FC236}">
                <a16:creationId xmlns:a16="http://schemas.microsoft.com/office/drawing/2014/main" id="{A84374A4-1129-4B67-8393-39DF394B4979}"/>
              </a:ext>
            </a:extLst>
          </p:cNvPr>
          <p:cNvSpPr>
            <a:spLocks noGrp="1"/>
          </p:cNvSpPr>
          <p:nvPr>
            <p:ph type="title"/>
          </p:nvPr>
        </p:nvSpPr>
        <p:spPr>
          <a:xfrm>
            <a:off x="8119869" y="453642"/>
            <a:ext cx="3625595" cy="4826023"/>
          </a:xfrm>
        </p:spPr>
        <p:txBody>
          <a:bodyPr vert="horz" lIns="91440" tIns="0" rIns="91440" bIns="0" rtlCol="0" anchor="ctr" anchorCtr="0">
            <a:normAutofit/>
          </a:bodyPr>
          <a:lstStyle/>
          <a:p>
            <a:r>
              <a:rPr lang="en-US" b="0" kern="1200" cap="all">
                <a:latin typeface="+mj-lt"/>
                <a:ea typeface="+mj-ea"/>
                <a:cs typeface="+mj-cs"/>
              </a:rPr>
              <a:t>Predictions using datasets</a:t>
            </a:r>
          </a:p>
        </p:txBody>
      </p:sp>
      <p:pic>
        <p:nvPicPr>
          <p:cNvPr id="9" name="Picture 9" descr="Diagram&#10;&#10;Description automatically generated">
            <a:extLst>
              <a:ext uri="{FF2B5EF4-FFF2-40B4-BE49-F238E27FC236}">
                <a16:creationId xmlns:a16="http://schemas.microsoft.com/office/drawing/2014/main" id="{08DA033A-52BD-4699-B466-482098F50E42}"/>
              </a:ext>
            </a:extLst>
          </p:cNvPr>
          <p:cNvPicPr>
            <a:picLocks noGrp="1" noChangeAspect="1"/>
          </p:cNvPicPr>
          <p:nvPr>
            <p:ph type="pic" idx="1"/>
          </p:nvPr>
        </p:nvPicPr>
        <p:blipFill rotWithShape="1">
          <a:blip r:embed="rId2"/>
          <a:stretch/>
        </p:blipFill>
        <p:spPr>
          <a:xfrm>
            <a:off x="439766" y="506823"/>
            <a:ext cx="7602421" cy="5796844"/>
          </a:xfrm>
          <a:noFill/>
        </p:spPr>
      </p:pic>
      <p:sp>
        <p:nvSpPr>
          <p:cNvPr id="3" name="Footer Placeholder 2">
            <a:extLst>
              <a:ext uri="{FF2B5EF4-FFF2-40B4-BE49-F238E27FC236}">
                <a16:creationId xmlns:a16="http://schemas.microsoft.com/office/drawing/2014/main" id="{509467B1-B8E4-4684-99A2-6E4EED6222C8}"/>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Analysis and prediction of effect of virus diseases in human + deployment</a:t>
            </a:r>
          </a:p>
        </p:txBody>
      </p:sp>
      <p:sp>
        <p:nvSpPr>
          <p:cNvPr id="2" name="Slide Number Placeholder 1">
            <a:extLst>
              <a:ext uri="{FF2B5EF4-FFF2-40B4-BE49-F238E27FC236}">
                <a16:creationId xmlns:a16="http://schemas.microsoft.com/office/drawing/2014/main" id="{CE46EA1F-D696-4B76-90DB-2FF0032795E0}"/>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19</a:t>
            </a:fld>
            <a:endParaRPr lang="en-US"/>
          </a:p>
        </p:txBody>
      </p:sp>
    </p:spTree>
    <p:extLst>
      <p:ext uri="{BB962C8B-B14F-4D97-AF65-F5344CB8AC3E}">
        <p14:creationId xmlns:p14="http://schemas.microsoft.com/office/powerpoint/2010/main" val="2530656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pic>
        <p:nvPicPr>
          <p:cNvPr id="4" name="Picture 3" descr="people gathered around blueprints">
            <a:extLst>
              <a:ext uri="{FF2B5EF4-FFF2-40B4-BE49-F238E27FC236}">
                <a16:creationId xmlns:a16="http://schemas.microsoft.com/office/drawing/2014/main" id="{424717DA-0300-4297-B453-65314C5BEA09}"/>
              </a:ext>
            </a:extLst>
          </p:cNvPr>
          <p:cNvPicPr>
            <a:picLocks noChangeAspect="1"/>
          </p:cNvPicPr>
          <p:nvPr/>
        </p:nvPicPr>
        <p:blipFill>
          <a:blip r:embed="rId3"/>
          <a:srcRect/>
          <a:stretch/>
        </p:blipFill>
        <p:spPr>
          <a:xfrm>
            <a:off x="453302" y="458611"/>
            <a:ext cx="7588885" cy="5894002"/>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AA242D-B507-4381-A8CB-EFA346570379}"/>
              </a:ext>
            </a:extLst>
          </p:cNvPr>
          <p:cNvSpPr>
            <a:spLocks noGrp="1"/>
          </p:cNvSpPr>
          <p:nvPr>
            <p:ph type="ctrTitle"/>
          </p:nvPr>
        </p:nvSpPr>
        <p:spPr>
          <a:xfrm>
            <a:off x="8125589" y="469792"/>
            <a:ext cx="3531528" cy="4816124"/>
          </a:xfrm>
        </p:spPr>
        <p:txBody>
          <a:bodyPr anchor="ctr">
            <a:normAutofit/>
          </a:bodyPr>
          <a:lstStyle/>
          <a:p>
            <a:r>
              <a:rPr lang="en-US" dirty="0">
                <a:solidFill>
                  <a:srgbClr val="FFFFFF"/>
                </a:solidFill>
                <a:latin typeface="Times New Roman"/>
                <a:cs typeface="Times New Roman"/>
              </a:rPr>
              <a:t>Analysis and Prediction of effect of viral </a:t>
            </a:r>
            <a:br>
              <a:rPr lang="en-US" dirty="0">
                <a:solidFill>
                  <a:srgbClr val="FFFFFF"/>
                </a:solidFill>
                <a:latin typeface="Times New Roman"/>
                <a:cs typeface="Times New Roman"/>
              </a:rPr>
            </a:br>
            <a:r>
              <a:rPr lang="en-US" dirty="0">
                <a:solidFill>
                  <a:srgbClr val="FFFFFF"/>
                </a:solidFill>
                <a:latin typeface="Times New Roman"/>
                <a:cs typeface="Times New Roman"/>
              </a:rPr>
              <a:t>diseases in Human + deployment</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A4F4068D-37AE-4B7D-BC75-216B123A6C44}"/>
              </a:ext>
            </a:extLst>
          </p:cNvPr>
          <p:cNvSpPr>
            <a:spLocks noGrp="1"/>
          </p:cNvSpPr>
          <p:nvPr>
            <p:ph type="subTitle" idx="1"/>
          </p:nvPr>
        </p:nvSpPr>
        <p:spPr>
          <a:xfrm>
            <a:off x="8290345" y="5535034"/>
            <a:ext cx="3202016" cy="649222"/>
          </a:xfrm>
          <a:noFill/>
        </p:spPr>
        <p:txBody>
          <a:bodyPr anchor="ctr">
            <a:normAutofit/>
          </a:bodyPr>
          <a:lstStyle/>
          <a:p>
            <a:r>
              <a:rPr lang="en-US" sz="3200" dirty="0">
                <a:solidFill>
                  <a:srgbClr val="FF9900"/>
                </a:solidFill>
                <a:latin typeface="Times New Roman"/>
                <a:cs typeface="Times New Roman"/>
              </a:rPr>
              <a:t>Group 10</a:t>
            </a:r>
            <a:endParaRPr lang="en-US" sz="3200" dirty="0">
              <a:solidFill>
                <a:srgbClr val="FF99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9711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3CDCA6-70E2-46F8-8B22-6DF5E519384C}"/>
              </a:ext>
            </a:extLst>
          </p:cNvPr>
          <p:cNvSpPr>
            <a:spLocks noGrp="1"/>
          </p:cNvSpPr>
          <p:nvPr>
            <p:ph type="sldNum" sz="quarter" idx="12"/>
          </p:nvPr>
        </p:nvSpPr>
        <p:spPr/>
        <p:txBody>
          <a:bodyPr/>
          <a:lstStyle/>
          <a:p>
            <a:fld id="{3A98EE3D-8CD1-4C3F-BD1C-C98C9596463C}" type="slidenum">
              <a:rPr lang="en-US" smtClean="0"/>
              <a:t>20</a:t>
            </a:fld>
            <a:endParaRPr lang="en-US"/>
          </a:p>
        </p:txBody>
      </p:sp>
      <p:sp>
        <p:nvSpPr>
          <p:cNvPr id="3" name="Footer Placeholder 2">
            <a:extLst>
              <a:ext uri="{FF2B5EF4-FFF2-40B4-BE49-F238E27FC236}">
                <a16:creationId xmlns:a16="http://schemas.microsoft.com/office/drawing/2014/main" id="{AA0814BB-41F5-495A-B448-3EA833555D1D}"/>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4E389C4D-72B2-489E-AA2F-8D3CD260480B}"/>
              </a:ext>
            </a:extLst>
          </p:cNvPr>
          <p:cNvSpPr>
            <a:spLocks noGrp="1"/>
          </p:cNvSpPr>
          <p:nvPr>
            <p:ph type="title"/>
          </p:nvPr>
        </p:nvSpPr>
        <p:spPr/>
        <p:txBody>
          <a:bodyPr/>
          <a:lstStyle/>
          <a:p>
            <a:r>
              <a:rPr lang="en-IN" b="1">
                <a:latin typeface="Times New Roman" panose="02020603050405020304" pitchFamily="18" charset="0"/>
                <a:cs typeface="Times New Roman" panose="02020603050405020304" pitchFamily="18" charset="0"/>
              </a:rPr>
              <a:t>Getting started with Prediction</a:t>
            </a:r>
          </a:p>
        </p:txBody>
      </p:sp>
      <p:pic>
        <p:nvPicPr>
          <p:cNvPr id="6" name="Picture 5">
            <a:extLst>
              <a:ext uri="{FF2B5EF4-FFF2-40B4-BE49-F238E27FC236}">
                <a16:creationId xmlns:a16="http://schemas.microsoft.com/office/drawing/2014/main" id="{BC3A3F41-D929-4DCF-BBE0-1ABC296DDCC0}"/>
              </a:ext>
            </a:extLst>
          </p:cNvPr>
          <p:cNvPicPr>
            <a:picLocks noChangeAspect="1"/>
          </p:cNvPicPr>
          <p:nvPr/>
        </p:nvPicPr>
        <p:blipFill>
          <a:blip r:embed="rId2"/>
          <a:srcRect/>
          <a:stretch/>
        </p:blipFill>
        <p:spPr>
          <a:xfrm>
            <a:off x="3629605" y="1784032"/>
            <a:ext cx="8117633" cy="4713212"/>
          </a:xfrm>
          <a:prstGeom prst="rect">
            <a:avLst/>
          </a:prstGeom>
        </p:spPr>
      </p:pic>
      <p:sp>
        <p:nvSpPr>
          <p:cNvPr id="7" name="TextBox 6">
            <a:extLst>
              <a:ext uri="{FF2B5EF4-FFF2-40B4-BE49-F238E27FC236}">
                <a16:creationId xmlns:a16="http://schemas.microsoft.com/office/drawing/2014/main" id="{31230BB6-A60E-4B9E-802F-B1C4D49BB190}"/>
              </a:ext>
            </a:extLst>
          </p:cNvPr>
          <p:cNvSpPr txBox="1"/>
          <p:nvPr/>
        </p:nvSpPr>
        <p:spPr>
          <a:xfrm>
            <a:off x="447869" y="2118049"/>
            <a:ext cx="2892490" cy="3139321"/>
          </a:xfrm>
          <a:prstGeom prst="rect">
            <a:avLst/>
          </a:prstGeom>
          <a:noFill/>
        </p:spPr>
        <p:txBody>
          <a:bodyPr wrap="square" rtlCol="0">
            <a:spAutoFit/>
          </a:bodyPr>
          <a:lstStyle/>
          <a:p>
            <a:pPr marL="285750" indent="-285750">
              <a:buFont typeface="Wingdings" panose="05000000000000000000" pitchFamily="2" charset="2"/>
              <a:buChar char="Ø"/>
            </a:pPr>
            <a:r>
              <a:rPr lang="en-IN">
                <a:latin typeface="Times New Roman" panose="02020603050405020304" pitchFamily="18" charset="0"/>
                <a:cs typeface="Times New Roman" panose="02020603050405020304" pitchFamily="18" charset="0"/>
              </a:rPr>
              <a:t>Getting an overview of number of diseases in dataset and accordingly assigning the disease names to labels for prediction.</a:t>
            </a:r>
          </a:p>
          <a:p>
            <a:pPr marL="285750" indent="-285750">
              <a:buFont typeface="Wingdings" panose="05000000000000000000" pitchFamily="2" charset="2"/>
              <a:buChar char="Ø"/>
            </a:pPr>
            <a:endParaRPr lang="en-I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a:latin typeface="Times New Roman" panose="02020603050405020304" pitchFamily="18" charset="0"/>
                <a:cs typeface="Times New Roman" panose="02020603050405020304" pitchFamily="18" charset="0"/>
              </a:rPr>
              <a:t>Finally Splitting the data in the ratio of</a:t>
            </a:r>
          </a:p>
          <a:p>
            <a:r>
              <a:rPr lang="en-IN">
                <a:latin typeface="Times New Roman" panose="02020603050405020304" pitchFamily="18" charset="0"/>
                <a:cs typeface="Times New Roman" panose="02020603050405020304" pitchFamily="18" charset="0"/>
              </a:rPr>
              <a:t>  (85  : 15)</a:t>
            </a:r>
          </a:p>
          <a:p>
            <a:r>
              <a:rPr lang="en-IN">
                <a:latin typeface="Times New Roman" panose="02020603050405020304" pitchFamily="18" charset="0"/>
                <a:cs typeface="Times New Roman" panose="02020603050405020304" pitchFamily="18" charset="0"/>
              </a:rPr>
              <a:t>(train : test)</a:t>
            </a:r>
          </a:p>
        </p:txBody>
      </p:sp>
    </p:spTree>
    <p:extLst>
      <p:ext uri="{BB962C8B-B14F-4D97-AF65-F5344CB8AC3E}">
        <p14:creationId xmlns:p14="http://schemas.microsoft.com/office/powerpoint/2010/main" val="2551162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786585-569F-45C0-8ED5-F67D38D80EC4}"/>
              </a:ext>
            </a:extLst>
          </p:cNvPr>
          <p:cNvSpPr>
            <a:spLocks noGrp="1"/>
          </p:cNvSpPr>
          <p:nvPr>
            <p:ph type="sldNum" sz="quarter" idx="12"/>
          </p:nvPr>
        </p:nvSpPr>
        <p:spPr/>
        <p:txBody>
          <a:bodyPr/>
          <a:lstStyle/>
          <a:p>
            <a:fld id="{3A98EE3D-8CD1-4C3F-BD1C-C98C9596463C}" type="slidenum">
              <a:rPr lang="en-US" smtClean="0"/>
              <a:t>21</a:t>
            </a:fld>
            <a:endParaRPr lang="en-US"/>
          </a:p>
        </p:txBody>
      </p:sp>
      <p:sp>
        <p:nvSpPr>
          <p:cNvPr id="3" name="Footer Placeholder 2">
            <a:extLst>
              <a:ext uri="{FF2B5EF4-FFF2-40B4-BE49-F238E27FC236}">
                <a16:creationId xmlns:a16="http://schemas.microsoft.com/office/drawing/2014/main" id="{F83EDAF1-89A4-491E-A3F0-DA8A47213400}"/>
              </a:ext>
            </a:extLst>
          </p:cNvPr>
          <p:cNvSpPr>
            <a:spLocks noGrp="1"/>
          </p:cNvSpPr>
          <p:nvPr>
            <p:ph type="ftr" sz="quarter" idx="11"/>
          </p:nvPr>
        </p:nvSpPr>
        <p:spPr/>
        <p:txBody>
          <a:bodyPr/>
          <a:lstStyle/>
          <a:p>
            <a:pPr algn="l"/>
            <a:r>
              <a:rPr lang="en-US"/>
              <a:t>Analysis and prediction of effect of virus diseases in human + deployment</a:t>
            </a:r>
          </a:p>
        </p:txBody>
      </p:sp>
      <p:pic>
        <p:nvPicPr>
          <p:cNvPr id="7" name="Picture 6">
            <a:extLst>
              <a:ext uri="{FF2B5EF4-FFF2-40B4-BE49-F238E27FC236}">
                <a16:creationId xmlns:a16="http://schemas.microsoft.com/office/drawing/2014/main" id="{C020F2AD-82A4-41B9-8BF7-544DDC28A809}"/>
              </a:ext>
            </a:extLst>
          </p:cNvPr>
          <p:cNvPicPr>
            <a:picLocks noChangeAspect="1"/>
          </p:cNvPicPr>
          <p:nvPr/>
        </p:nvPicPr>
        <p:blipFill>
          <a:blip r:embed="rId2"/>
          <a:stretch>
            <a:fillRect/>
          </a:stretch>
        </p:blipFill>
        <p:spPr>
          <a:xfrm>
            <a:off x="146807" y="3994700"/>
            <a:ext cx="11898385" cy="2429214"/>
          </a:xfrm>
          <a:prstGeom prst="rect">
            <a:avLst/>
          </a:prstGeom>
        </p:spPr>
      </p:pic>
      <p:sp>
        <p:nvSpPr>
          <p:cNvPr id="13" name="Title 3">
            <a:extLst>
              <a:ext uri="{FF2B5EF4-FFF2-40B4-BE49-F238E27FC236}">
                <a16:creationId xmlns:a16="http://schemas.microsoft.com/office/drawing/2014/main" id="{BCF4B623-41FB-4834-89FB-CBA744B3527A}"/>
              </a:ext>
            </a:extLst>
          </p:cNvPr>
          <p:cNvSpPr>
            <a:spLocks noGrp="1"/>
          </p:cNvSpPr>
          <p:nvPr>
            <p:ph type="title"/>
          </p:nvPr>
        </p:nvSpPr>
        <p:spPr>
          <a:xfrm>
            <a:off x="559837" y="1082350"/>
            <a:ext cx="10788004" cy="671805"/>
          </a:xfrm>
        </p:spPr>
        <p:txBody>
          <a:bodyPr anchor="b">
            <a:normAutofit/>
          </a:bodyPr>
          <a:lstStyle/>
          <a:p>
            <a:pPr>
              <a:lnSpc>
                <a:spcPct val="90000"/>
              </a:lnSpc>
            </a:pPr>
            <a:r>
              <a:rPr lang="en-IN" b="1">
                <a:latin typeface="Times New Roman" panose="02020603050405020304" pitchFamily="18" charset="0"/>
                <a:cs typeface="Times New Roman" panose="02020603050405020304" pitchFamily="18" charset="0"/>
              </a:rPr>
              <a:t>Model’s accuracy</a:t>
            </a:r>
          </a:p>
        </p:txBody>
      </p:sp>
      <p:sp>
        <p:nvSpPr>
          <p:cNvPr id="14" name="TextBox 13">
            <a:extLst>
              <a:ext uri="{FF2B5EF4-FFF2-40B4-BE49-F238E27FC236}">
                <a16:creationId xmlns:a16="http://schemas.microsoft.com/office/drawing/2014/main" id="{895FDC39-5485-4892-9056-887A5F9EC065}"/>
              </a:ext>
            </a:extLst>
          </p:cNvPr>
          <p:cNvSpPr txBox="1"/>
          <p:nvPr/>
        </p:nvSpPr>
        <p:spPr>
          <a:xfrm>
            <a:off x="438539" y="2034073"/>
            <a:ext cx="11299371" cy="1754326"/>
          </a:xfrm>
          <a:prstGeom prst="rect">
            <a:avLst/>
          </a:prstGeom>
          <a:noFill/>
        </p:spPr>
        <p:txBody>
          <a:bodyPr wrap="square" rtlCol="0">
            <a:spAutoFit/>
          </a:bodyPr>
          <a:lstStyle/>
          <a:p>
            <a:pPr marL="285750" indent="-285750">
              <a:buFont typeface="Wingdings" panose="05000000000000000000" pitchFamily="2" charset="2"/>
              <a:buChar char="ü"/>
            </a:pPr>
            <a:r>
              <a:rPr lang="en-IN">
                <a:latin typeface="Times New Roman" panose="02020603050405020304" pitchFamily="18" charset="0"/>
                <a:cs typeface="Times New Roman" panose="02020603050405020304" pitchFamily="18" charset="0"/>
              </a:rPr>
              <a:t>Finally training model and predicting the Test set using SVC (Support Vector Classifier)</a:t>
            </a:r>
          </a:p>
          <a:p>
            <a:pPr marL="285750" indent="-285750">
              <a:buFont typeface="Wingdings" panose="05000000000000000000" pitchFamily="2" charset="2"/>
              <a:buChar char="ü"/>
            </a:pPr>
            <a:endParaRPr lang="en-I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a:latin typeface="Times New Roman" panose="02020603050405020304" pitchFamily="18" charset="0"/>
                <a:cs typeface="Times New Roman" panose="02020603050405020304" pitchFamily="18" charset="0"/>
              </a:rPr>
              <a:t>Our model’s accuracy comes out to be 93%.</a:t>
            </a:r>
          </a:p>
          <a:p>
            <a:pPr marL="285750" indent="-285750">
              <a:buFont typeface="Wingdings" panose="05000000000000000000" pitchFamily="2" charset="2"/>
              <a:buChar char="ü"/>
            </a:pPr>
            <a:endParaRPr lang="en-I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a:latin typeface="Times New Roman" panose="02020603050405020304" pitchFamily="18" charset="0"/>
                <a:cs typeface="Times New Roman" panose="02020603050405020304" pitchFamily="18" charset="0"/>
              </a:rPr>
              <a:t>To understand the balance between precision and recall we calculated F1 Score that turned out to be 93.8%. The Concludes that most of the Actual True Positive Values were predicted True Positive and Similarly for the other one.</a:t>
            </a:r>
          </a:p>
        </p:txBody>
      </p:sp>
    </p:spTree>
    <p:extLst>
      <p:ext uri="{BB962C8B-B14F-4D97-AF65-F5344CB8AC3E}">
        <p14:creationId xmlns:p14="http://schemas.microsoft.com/office/powerpoint/2010/main" val="335234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755E6C5F-290E-47C4-9A8E-115F0936B1EA}"/>
              </a:ext>
            </a:extLst>
          </p:cNvPr>
          <p:cNvSpPr>
            <a:spLocks noGrp="1"/>
          </p:cNvSpPr>
          <p:nvPr>
            <p:ph type="title"/>
          </p:nvPr>
        </p:nvSpPr>
        <p:spPr>
          <a:xfrm>
            <a:off x="8130755" y="1019699"/>
            <a:ext cx="3625595" cy="4826023"/>
          </a:xfrm>
        </p:spPr>
        <p:txBody>
          <a:bodyPr/>
          <a:lstStyle/>
          <a:p>
            <a:r>
              <a:rPr lang="en-US" sz="2800"/>
              <a:t>This graph here shows the relation of how the Confirmed cases were increasing in the few major countries on the Globe.</a:t>
            </a:r>
          </a:p>
        </p:txBody>
      </p:sp>
      <p:pic>
        <p:nvPicPr>
          <p:cNvPr id="6" name="Picture 6" descr="Chart, line chart&#10;&#10;Description automatically generated">
            <a:extLst>
              <a:ext uri="{FF2B5EF4-FFF2-40B4-BE49-F238E27FC236}">
                <a16:creationId xmlns:a16="http://schemas.microsoft.com/office/drawing/2014/main" id="{F9DB71E7-3CCC-4DA7-AB05-D25BAD43C1F9}"/>
              </a:ext>
            </a:extLst>
          </p:cNvPr>
          <p:cNvPicPr>
            <a:picLocks noGrp="1" noChangeAspect="1"/>
          </p:cNvPicPr>
          <p:nvPr>
            <p:ph type="pic" idx="1"/>
          </p:nvPr>
        </p:nvPicPr>
        <p:blipFill rotWithShape="1">
          <a:blip r:embed="rId2"/>
          <a:stretch/>
        </p:blipFill>
        <p:spPr>
          <a:xfrm>
            <a:off x="1783767" y="453642"/>
            <a:ext cx="4914419" cy="5903207"/>
          </a:xfrm>
          <a:noFill/>
        </p:spPr>
      </p:pic>
      <p:sp>
        <p:nvSpPr>
          <p:cNvPr id="3" name="Footer Placeholder 2">
            <a:extLst>
              <a:ext uri="{FF2B5EF4-FFF2-40B4-BE49-F238E27FC236}">
                <a16:creationId xmlns:a16="http://schemas.microsoft.com/office/drawing/2014/main" id="{DC3A29C8-B3C4-4D35-9FC7-05ED8903E300}"/>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pPr>
              <a:spcAft>
                <a:spcPts val="600"/>
              </a:spcAft>
            </a:pPr>
            <a:r>
              <a:rPr lang="en-US" kern="1200" cap="all">
                <a:latin typeface="+mn-lt"/>
                <a:ea typeface="+mn-ea"/>
                <a:cs typeface="+mn-cs"/>
              </a:rPr>
              <a:t>Analysis and prediction of effect of virus diseases in human + deployment</a:t>
            </a:r>
          </a:p>
        </p:txBody>
      </p:sp>
      <p:sp>
        <p:nvSpPr>
          <p:cNvPr id="14" name="Slide Number Placeholder 4">
            <a:extLst>
              <a:ext uri="{FF2B5EF4-FFF2-40B4-BE49-F238E27FC236}">
                <a16:creationId xmlns:a16="http://schemas.microsoft.com/office/drawing/2014/main" id="{46B4AB68-309F-4702-B8A3-F10DD5C15D35}"/>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US" noProof="0" smtClean="0"/>
              <a:pPr>
                <a:spcAft>
                  <a:spcPts val="600"/>
                </a:spcAft>
              </a:pPr>
              <a:t>22</a:t>
            </a:fld>
            <a:endParaRPr lang="en-US" noProof="0"/>
          </a:p>
        </p:txBody>
      </p:sp>
      <p:sp>
        <p:nvSpPr>
          <p:cNvPr id="2" name="Slide Number Placeholder 1" hidden="1">
            <a:extLst>
              <a:ext uri="{FF2B5EF4-FFF2-40B4-BE49-F238E27FC236}">
                <a16:creationId xmlns:a16="http://schemas.microsoft.com/office/drawing/2014/main" id="{37AA80AE-20EB-4F41-8629-C0CB5B3F27C5}"/>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22</a:t>
            </a:fld>
            <a:endParaRPr lang="en-US"/>
          </a:p>
        </p:txBody>
      </p:sp>
    </p:spTree>
    <p:extLst>
      <p:ext uri="{BB962C8B-B14F-4D97-AF65-F5344CB8AC3E}">
        <p14:creationId xmlns:p14="http://schemas.microsoft.com/office/powerpoint/2010/main" val="320161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C9208D8B-4CBF-47EA-B229-46A2EFFE7907}"/>
              </a:ext>
            </a:extLst>
          </p:cNvPr>
          <p:cNvSpPr>
            <a:spLocks noGrp="1"/>
          </p:cNvSpPr>
          <p:nvPr>
            <p:ph type="sldNum" sz="quarter" idx="12"/>
          </p:nvPr>
        </p:nvSpPr>
        <p:spPr>
          <a:xfrm>
            <a:off x="10795363" y="6423914"/>
            <a:ext cx="1052510" cy="365125"/>
          </a:xfrm>
        </p:spPr>
        <p:txBody>
          <a:bodyPr/>
          <a:lstStyle/>
          <a:p>
            <a:pPr>
              <a:spcAft>
                <a:spcPts val="600"/>
              </a:spcAft>
            </a:pPr>
            <a:fld id="{3A98EE3D-8CD1-4C3F-BD1C-C98C9596463C}" type="slidenum">
              <a:rPr lang="en-US" smtClean="0"/>
              <a:pPr>
                <a:spcAft>
                  <a:spcPts val="600"/>
                </a:spcAft>
              </a:pPr>
              <a:t>23</a:t>
            </a:fld>
            <a:endParaRPr lang="en-US"/>
          </a:p>
        </p:txBody>
      </p:sp>
      <p:sp>
        <p:nvSpPr>
          <p:cNvPr id="5" name="Footer Placeholder 4">
            <a:extLst>
              <a:ext uri="{FF2B5EF4-FFF2-40B4-BE49-F238E27FC236}">
                <a16:creationId xmlns:a16="http://schemas.microsoft.com/office/drawing/2014/main" id="{4409EBC8-2A4B-41D5-938A-0860D2AF73E3}"/>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14" name="Title 3">
            <a:extLst>
              <a:ext uri="{FF2B5EF4-FFF2-40B4-BE49-F238E27FC236}">
                <a16:creationId xmlns:a16="http://schemas.microsoft.com/office/drawing/2014/main" id="{B97C3006-5105-4E59-AF0F-7E18E30AAECE}"/>
              </a:ext>
            </a:extLst>
          </p:cNvPr>
          <p:cNvSpPr>
            <a:spLocks noGrp="1"/>
          </p:cNvSpPr>
          <p:nvPr>
            <p:ph type="title"/>
          </p:nvPr>
        </p:nvSpPr>
        <p:spPr>
          <a:xfrm>
            <a:off x="581193" y="729658"/>
            <a:ext cx="11029616" cy="988332"/>
          </a:xfrm>
        </p:spPr>
        <p:txBody>
          <a:bodyPr>
            <a:normAutofit/>
          </a:bodyPr>
          <a:lstStyle/>
          <a:p>
            <a:r>
              <a:rPr lang="en-US" sz="2700" b="1">
                <a:latin typeface="Times New Roman" panose="02020603050405020304" pitchFamily="18" charset="0"/>
                <a:cs typeface="Times New Roman" panose="02020603050405020304" pitchFamily="18" charset="0"/>
              </a:rPr>
              <a:t>Prediction on Deaths and confirmed cases due to covid-19</a:t>
            </a:r>
          </a:p>
        </p:txBody>
      </p:sp>
      <p:pic>
        <p:nvPicPr>
          <p:cNvPr id="7" name="Picture 7" descr="Chart, line chart&#10;&#10;Description automatically generated">
            <a:extLst>
              <a:ext uri="{FF2B5EF4-FFF2-40B4-BE49-F238E27FC236}">
                <a16:creationId xmlns:a16="http://schemas.microsoft.com/office/drawing/2014/main" id="{BD55E119-C639-46DB-AFDF-1456555AAACB}"/>
              </a:ext>
            </a:extLst>
          </p:cNvPr>
          <p:cNvPicPr>
            <a:picLocks noGrp="1" noChangeAspect="1"/>
          </p:cNvPicPr>
          <p:nvPr>
            <p:ph sz="half" idx="1"/>
          </p:nvPr>
        </p:nvPicPr>
        <p:blipFill rotWithShape="1">
          <a:blip r:embed="rId2"/>
          <a:srcRect b="371"/>
          <a:stretch/>
        </p:blipFill>
        <p:spPr>
          <a:xfrm>
            <a:off x="581193" y="2228003"/>
            <a:ext cx="5422390" cy="3633047"/>
          </a:xfrm>
          <a:noFill/>
        </p:spPr>
      </p:pic>
      <p:pic>
        <p:nvPicPr>
          <p:cNvPr id="8" name="Picture 8" descr="Chart, line chart, scatter chart&#10;&#10;Description automatically generated">
            <a:extLst>
              <a:ext uri="{FF2B5EF4-FFF2-40B4-BE49-F238E27FC236}">
                <a16:creationId xmlns:a16="http://schemas.microsoft.com/office/drawing/2014/main" id="{7311FCF6-5154-4424-BF25-B7B7605C9A19}"/>
              </a:ext>
            </a:extLst>
          </p:cNvPr>
          <p:cNvPicPr>
            <a:picLocks noGrp="1" noChangeAspect="1"/>
          </p:cNvPicPr>
          <p:nvPr>
            <p:ph sz="half" idx="2"/>
          </p:nvPr>
        </p:nvPicPr>
        <p:blipFill>
          <a:blip r:embed="rId3"/>
          <a:stretch>
            <a:fillRect/>
          </a:stretch>
        </p:blipFill>
        <p:spPr>
          <a:xfrm>
            <a:off x="6211831" y="2228003"/>
            <a:ext cx="5375564" cy="3633047"/>
          </a:xfrm>
        </p:spPr>
      </p:pic>
      <p:sp>
        <p:nvSpPr>
          <p:cNvPr id="6" name="Slide Number Placeholder 5" hidden="1">
            <a:extLst>
              <a:ext uri="{FF2B5EF4-FFF2-40B4-BE49-F238E27FC236}">
                <a16:creationId xmlns:a16="http://schemas.microsoft.com/office/drawing/2014/main" id="{3D8E5A14-1B81-4588-BB9A-E4A38492BA93}"/>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23</a:t>
            </a:fld>
            <a:endParaRPr lang="en-US"/>
          </a:p>
        </p:txBody>
      </p:sp>
    </p:spTree>
    <p:extLst>
      <p:ext uri="{BB962C8B-B14F-4D97-AF65-F5344CB8AC3E}">
        <p14:creationId xmlns:p14="http://schemas.microsoft.com/office/powerpoint/2010/main" val="1050709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CA7BD2C1-53FC-40EC-B3E6-CEE7A89B75C5}"/>
              </a:ext>
            </a:extLst>
          </p:cNvPr>
          <p:cNvSpPr>
            <a:spLocks noGrp="1"/>
          </p:cNvSpPr>
          <p:nvPr>
            <p:ph type="body" sz="half" idx="2"/>
          </p:nvPr>
        </p:nvSpPr>
        <p:spPr>
          <a:xfrm>
            <a:off x="8119868" y="5356067"/>
            <a:ext cx="3625595" cy="1000782"/>
          </a:xfrm>
        </p:spPr>
        <p:txBody>
          <a:bodyPr/>
          <a:lstStyle/>
          <a:p>
            <a:r>
              <a:rPr lang="en-US"/>
              <a:t>Phase-3</a:t>
            </a:r>
          </a:p>
        </p:txBody>
      </p:sp>
      <p:sp>
        <p:nvSpPr>
          <p:cNvPr id="4" name="Title 3">
            <a:extLst>
              <a:ext uri="{FF2B5EF4-FFF2-40B4-BE49-F238E27FC236}">
                <a16:creationId xmlns:a16="http://schemas.microsoft.com/office/drawing/2014/main" id="{F2586601-8206-4773-AD47-5F65D7612189}"/>
              </a:ext>
            </a:extLst>
          </p:cNvPr>
          <p:cNvSpPr>
            <a:spLocks noGrp="1"/>
          </p:cNvSpPr>
          <p:nvPr>
            <p:ph type="title"/>
          </p:nvPr>
        </p:nvSpPr>
        <p:spPr>
          <a:xfrm>
            <a:off x="8119869" y="453642"/>
            <a:ext cx="3625595" cy="4826023"/>
          </a:xfrm>
        </p:spPr>
        <p:txBody>
          <a:bodyPr anchor="ctr">
            <a:normAutofit/>
          </a:bodyPr>
          <a:lstStyle/>
          <a:p>
            <a:r>
              <a:rPr lang="en-US"/>
              <a:t>Tools and technologies used for website designing</a:t>
            </a:r>
          </a:p>
        </p:txBody>
      </p:sp>
      <p:pic>
        <p:nvPicPr>
          <p:cNvPr id="8" name="Picture 7">
            <a:extLst>
              <a:ext uri="{FF2B5EF4-FFF2-40B4-BE49-F238E27FC236}">
                <a16:creationId xmlns:a16="http://schemas.microsoft.com/office/drawing/2014/main" id="{64A500E5-3E13-482E-9244-B96AA95199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952" r="16608" b="1"/>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4C15D73B-ABEC-4ADC-A099-3683B85E5F3F}"/>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2" name="Slide Number Placeholder 1">
            <a:extLst>
              <a:ext uri="{FF2B5EF4-FFF2-40B4-BE49-F238E27FC236}">
                <a16:creationId xmlns:a16="http://schemas.microsoft.com/office/drawing/2014/main" id="{E1386DCB-B725-43E1-8F7C-09262E804248}"/>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24</a:t>
            </a:fld>
            <a:endParaRPr lang="en-US"/>
          </a:p>
        </p:txBody>
      </p:sp>
    </p:spTree>
    <p:extLst>
      <p:ext uri="{BB962C8B-B14F-4D97-AF65-F5344CB8AC3E}">
        <p14:creationId xmlns:p14="http://schemas.microsoft.com/office/powerpoint/2010/main" val="38191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F32AF5E0-E07B-4B44-871D-41B0E37F7A7C}"/>
              </a:ext>
            </a:extLst>
          </p:cNvPr>
          <p:cNvPicPr>
            <a:picLocks noChangeAspect="1"/>
          </p:cNvPicPr>
          <p:nvPr/>
        </p:nvPicPr>
        <p:blipFill rotWithShape="1">
          <a:blip r:embed="rId2"/>
          <a:srcRect t="25331" r="21296" b="146"/>
          <a:stretch/>
        </p:blipFill>
        <p:spPr>
          <a:xfrm>
            <a:off x="441959" y="641102"/>
            <a:ext cx="3710181" cy="5743476"/>
          </a:xfrm>
          <a:prstGeom prst="rect">
            <a:avLst/>
          </a:prstGeom>
          <a:noFill/>
        </p:spPr>
      </p:pic>
      <p:sp>
        <p:nvSpPr>
          <p:cNvPr id="2" name="Slide Number Placeholder 1">
            <a:extLst>
              <a:ext uri="{FF2B5EF4-FFF2-40B4-BE49-F238E27FC236}">
                <a16:creationId xmlns:a16="http://schemas.microsoft.com/office/drawing/2014/main" id="{16D54D82-E790-4C6F-ABDC-67FE8E2BD887}"/>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25</a:t>
            </a:fld>
            <a:endParaRPr lang="en-US"/>
          </a:p>
        </p:txBody>
      </p:sp>
      <p:sp>
        <p:nvSpPr>
          <p:cNvPr id="12" name="Content Placeholder 3">
            <a:extLst>
              <a:ext uri="{FF2B5EF4-FFF2-40B4-BE49-F238E27FC236}">
                <a16:creationId xmlns:a16="http://schemas.microsoft.com/office/drawing/2014/main" id="{8191DB97-F2DC-40CC-8674-307094012095}"/>
              </a:ext>
            </a:extLst>
          </p:cNvPr>
          <p:cNvSpPr>
            <a:spLocks noGrp="1"/>
          </p:cNvSpPr>
          <p:nvPr>
            <p:ph sz="quarter" idx="14"/>
          </p:nvPr>
        </p:nvSpPr>
        <p:spPr>
          <a:xfrm>
            <a:off x="4144457" y="717755"/>
            <a:ext cx="3791456" cy="5626575"/>
          </a:xfrm>
        </p:spPr>
        <p:txBody>
          <a:bodyPr anchor="ctr">
            <a:normAutofit/>
          </a:bodyPr>
          <a:lstStyle/>
          <a:p>
            <a:pPr marL="305435" indent="-305435"/>
            <a:r>
              <a:rPr lang="en-US"/>
              <a:t>This is the part where we have styled different components of the form. </a:t>
            </a:r>
            <a:br>
              <a:rPr lang="en-US"/>
            </a:br>
            <a:r>
              <a:rPr lang="en-US"/>
              <a:t/>
            </a:r>
            <a:br>
              <a:rPr lang="en-US"/>
            </a:br>
            <a:r>
              <a:rPr lang="en-US"/>
              <a:t/>
            </a:r>
            <a:br>
              <a:rPr lang="en-US"/>
            </a:br>
            <a:r>
              <a:rPr lang="en-US"/>
              <a:t/>
            </a:r>
            <a:br>
              <a:rPr lang="en-US"/>
            </a:br>
            <a:r>
              <a:rPr lang="en-US"/>
              <a:t/>
            </a:r>
            <a:br>
              <a:rPr lang="en-US"/>
            </a:br>
            <a:r>
              <a:rPr lang="en-US"/>
              <a:t/>
            </a:r>
            <a:br>
              <a:rPr lang="en-US"/>
            </a:br>
            <a:endParaRPr lang="en-US"/>
          </a:p>
          <a:p>
            <a:pPr marL="305435" indent="-305435"/>
            <a:r>
              <a:rPr lang="en-US">
                <a:ea typeface="+mn-lt"/>
                <a:cs typeface="+mn-lt"/>
              </a:rPr>
              <a:t>For designing the footer we have targeted different bootstrap icons and added different colours, margins on them. </a:t>
            </a:r>
            <a:endParaRPr lang="en-US"/>
          </a:p>
        </p:txBody>
      </p:sp>
      <p:sp>
        <p:nvSpPr>
          <p:cNvPr id="3" name="Footer Placeholder 2">
            <a:extLst>
              <a:ext uri="{FF2B5EF4-FFF2-40B4-BE49-F238E27FC236}">
                <a16:creationId xmlns:a16="http://schemas.microsoft.com/office/drawing/2014/main" id="{93B0FD08-AA81-4C71-B7BF-00C8A152E6D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pic>
        <p:nvPicPr>
          <p:cNvPr id="18" name="Graphic 18" descr="Back with solid fill">
            <a:extLst>
              <a:ext uri="{FF2B5EF4-FFF2-40B4-BE49-F238E27FC236}">
                <a16:creationId xmlns:a16="http://schemas.microsoft.com/office/drawing/2014/main" id="{C60D4736-A918-4403-B0C2-866C0DF9BA6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rot="10800000">
            <a:off x="4280192" y="2330947"/>
            <a:ext cx="914400" cy="914400"/>
          </a:xfrm>
          <a:prstGeom prst="rect">
            <a:avLst/>
          </a:prstGeom>
        </p:spPr>
      </p:pic>
      <p:pic>
        <p:nvPicPr>
          <p:cNvPr id="19" name="Graphic 19" descr="Back with solid fill">
            <a:extLst>
              <a:ext uri="{FF2B5EF4-FFF2-40B4-BE49-F238E27FC236}">
                <a16:creationId xmlns:a16="http://schemas.microsoft.com/office/drawing/2014/main" id="{AC16CA41-E5DF-47CA-AEC8-2C1A6518DF0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rot="10800000">
            <a:off x="6720348" y="4962833"/>
            <a:ext cx="914400" cy="914400"/>
          </a:xfrm>
          <a:prstGeom prst="rect">
            <a:avLst/>
          </a:prstGeom>
        </p:spPr>
      </p:pic>
      <p:pic>
        <p:nvPicPr>
          <p:cNvPr id="4" name="Picture 4" descr="Text&#10;&#10;Description automatically generated">
            <a:extLst>
              <a:ext uri="{FF2B5EF4-FFF2-40B4-BE49-F238E27FC236}">
                <a16:creationId xmlns:a16="http://schemas.microsoft.com/office/drawing/2014/main" id="{B9B404CD-6FC5-4335-9C78-4CD9D7975A96}"/>
              </a:ext>
            </a:extLst>
          </p:cNvPr>
          <p:cNvPicPr>
            <a:picLocks noChangeAspect="1"/>
          </p:cNvPicPr>
          <p:nvPr/>
        </p:nvPicPr>
        <p:blipFill>
          <a:blip r:embed="rId7"/>
          <a:stretch>
            <a:fillRect/>
          </a:stretch>
        </p:blipFill>
        <p:spPr>
          <a:xfrm>
            <a:off x="8044543" y="644227"/>
            <a:ext cx="3755571" cy="5743719"/>
          </a:xfrm>
          <a:prstGeom prst="rect">
            <a:avLst/>
          </a:prstGeom>
        </p:spPr>
      </p:pic>
    </p:spTree>
    <p:extLst>
      <p:ext uri="{BB962C8B-B14F-4D97-AF65-F5344CB8AC3E}">
        <p14:creationId xmlns:p14="http://schemas.microsoft.com/office/powerpoint/2010/main" val="3716182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6CAD17-9169-4202-8167-6D7F00C2EB4C}"/>
              </a:ext>
            </a:extLst>
          </p:cNvPr>
          <p:cNvSpPr>
            <a:spLocks noGrp="1"/>
          </p:cNvSpPr>
          <p:nvPr>
            <p:ph type="sldNum" sz="quarter" idx="12"/>
          </p:nvPr>
        </p:nvSpPr>
        <p:spPr/>
        <p:txBody>
          <a:bodyPr/>
          <a:lstStyle/>
          <a:p>
            <a:fld id="{3A98EE3D-8CD1-4C3F-BD1C-C98C9596463C}" type="slidenum">
              <a:rPr lang="en-US" smtClean="0"/>
              <a:t>26</a:t>
            </a:fld>
            <a:endParaRPr lang="en-US"/>
          </a:p>
        </p:txBody>
      </p:sp>
      <p:sp>
        <p:nvSpPr>
          <p:cNvPr id="3" name="Footer Placeholder 2">
            <a:extLst>
              <a:ext uri="{FF2B5EF4-FFF2-40B4-BE49-F238E27FC236}">
                <a16:creationId xmlns:a16="http://schemas.microsoft.com/office/drawing/2014/main" id="{6E7E6DA0-291C-4BD9-9A29-B0C8AA8E9D08}"/>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290F44E6-1D5D-42D8-B0CC-6604DA778FDB}"/>
              </a:ext>
            </a:extLst>
          </p:cNvPr>
          <p:cNvSpPr>
            <a:spLocks noGrp="1"/>
          </p:cNvSpPr>
          <p:nvPr>
            <p:ph type="title"/>
          </p:nvPr>
        </p:nvSpPr>
        <p:spPr/>
        <p:txBody>
          <a:bodyPr/>
          <a:lstStyle/>
          <a:p>
            <a:r>
              <a:rPr lang="en-US"/>
              <a:t>Contact Us page</a:t>
            </a:r>
          </a:p>
        </p:txBody>
      </p:sp>
      <p:pic>
        <p:nvPicPr>
          <p:cNvPr id="7" name="Picture 7" descr="Text&#10;&#10;Description automatically generated">
            <a:extLst>
              <a:ext uri="{FF2B5EF4-FFF2-40B4-BE49-F238E27FC236}">
                <a16:creationId xmlns:a16="http://schemas.microsoft.com/office/drawing/2014/main" id="{6453809A-5C07-436A-A976-F4A9545ACD98}"/>
              </a:ext>
            </a:extLst>
          </p:cNvPr>
          <p:cNvPicPr>
            <a:picLocks noGrp="1" noChangeAspect="1"/>
          </p:cNvPicPr>
          <p:nvPr>
            <p:ph sz="half" idx="1"/>
          </p:nvPr>
        </p:nvPicPr>
        <p:blipFill>
          <a:blip r:embed="rId2"/>
          <a:stretch>
            <a:fillRect/>
          </a:stretch>
        </p:blipFill>
        <p:spPr>
          <a:xfrm>
            <a:off x="581193" y="2364666"/>
            <a:ext cx="5422390" cy="3359720"/>
          </a:xfrm>
        </p:spPr>
      </p:pic>
      <p:sp>
        <p:nvSpPr>
          <p:cNvPr id="6" name="Content Placeholder 5">
            <a:extLst>
              <a:ext uri="{FF2B5EF4-FFF2-40B4-BE49-F238E27FC236}">
                <a16:creationId xmlns:a16="http://schemas.microsoft.com/office/drawing/2014/main" id="{C4107A6C-750B-46A1-8D97-20E6DB7AAAEB}"/>
              </a:ext>
            </a:extLst>
          </p:cNvPr>
          <p:cNvSpPr>
            <a:spLocks noGrp="1"/>
          </p:cNvSpPr>
          <p:nvPr>
            <p:ph sz="half" idx="2"/>
          </p:nvPr>
        </p:nvSpPr>
        <p:spPr/>
        <p:txBody>
          <a:bodyPr>
            <a:normAutofit/>
          </a:bodyPr>
          <a:lstStyle/>
          <a:p>
            <a:pPr marL="305435" indent="-305435"/>
            <a:endParaRPr lang="en-US" dirty="0"/>
          </a:p>
          <a:p>
            <a:pPr marL="305435" indent="-305435"/>
            <a:r>
              <a:rPr lang="en-US" dirty="0"/>
              <a:t>The action attribute of the form specifies where the form data will be sent when we submit the form. </a:t>
            </a:r>
            <a:endParaRPr lang="en-US" dirty="0" smtClean="0"/>
          </a:p>
          <a:p>
            <a:pPr marL="305435" indent="-305435"/>
            <a:endParaRPr lang="en-US" dirty="0"/>
          </a:p>
          <a:p>
            <a:pPr marL="305435" indent="-305435"/>
            <a:r>
              <a:rPr lang="en-US" dirty="0"/>
              <a:t>The “POST” method sends the form data as an HTTP-post transaction, the label tag is used to define labels for different input types and input type is telling us which type of input we need to take in that particular input </a:t>
            </a:r>
            <a:r>
              <a:rPr lang="en-US" dirty="0" smtClean="0"/>
              <a:t>field i.e. in string format.</a:t>
            </a:r>
            <a:r>
              <a:rPr lang="en-US" dirty="0"/>
              <a:t> </a:t>
            </a:r>
          </a:p>
        </p:txBody>
      </p:sp>
    </p:spTree>
    <p:extLst>
      <p:ext uri="{BB962C8B-B14F-4D97-AF65-F5344CB8AC3E}">
        <p14:creationId xmlns:p14="http://schemas.microsoft.com/office/powerpoint/2010/main" val="2737057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7575DE2C-A5E8-44E8-9750-47D450C4F2CE}"/>
              </a:ext>
            </a:extLst>
          </p:cNvPr>
          <p:cNvSpPr>
            <a:spLocks noGrp="1"/>
          </p:cNvSpPr>
          <p:nvPr>
            <p:ph type="sldNum" sz="quarter" idx="12"/>
          </p:nvPr>
        </p:nvSpPr>
        <p:spPr/>
        <p:txBody>
          <a:bodyPr/>
          <a:lstStyle/>
          <a:p>
            <a:pPr>
              <a:spcAft>
                <a:spcPts val="600"/>
              </a:spcAft>
            </a:pPr>
            <a:fld id="{F603CDE5-C1D8-4EDD-870F-A498BAFA520F}" type="slidenum">
              <a:rPr lang="en-US" noProof="0" smtClean="0"/>
              <a:pPr>
                <a:spcAft>
                  <a:spcPts val="600"/>
                </a:spcAft>
              </a:pPr>
              <a:t>27</a:t>
            </a:fld>
            <a:endParaRPr lang="en-US" noProof="0"/>
          </a:p>
        </p:txBody>
      </p:sp>
      <p:sp>
        <p:nvSpPr>
          <p:cNvPr id="3" name="Footer Placeholder 2">
            <a:extLst>
              <a:ext uri="{FF2B5EF4-FFF2-40B4-BE49-F238E27FC236}">
                <a16:creationId xmlns:a16="http://schemas.microsoft.com/office/drawing/2014/main" id="{BE7C3C4D-CEF2-42C9-B26E-DB385DCF1B06}"/>
              </a:ext>
            </a:extLst>
          </p:cNvPr>
          <p:cNvSpPr>
            <a:spLocks noGrp="1"/>
          </p:cNvSpPr>
          <p:nvPr>
            <p:ph type="ftr" sz="quarter" idx="11"/>
          </p:nvPr>
        </p:nvSpPr>
        <p:spPr/>
        <p:txBody>
          <a:bodyPr/>
          <a:lstStyle/>
          <a:p>
            <a:pPr algn="l">
              <a:spcAft>
                <a:spcPts val="600"/>
              </a:spcAft>
            </a:pPr>
            <a:r>
              <a:rPr lang="en-US" noProof="0"/>
              <a:t>Analysis and prediction of effect of virus diseases in human + deployment</a:t>
            </a:r>
          </a:p>
        </p:txBody>
      </p:sp>
      <p:pic>
        <p:nvPicPr>
          <p:cNvPr id="5" name="Picture 4"/>
          <p:cNvPicPr>
            <a:picLocks noChangeAspect="1"/>
          </p:cNvPicPr>
          <p:nvPr/>
        </p:nvPicPr>
        <p:blipFill>
          <a:blip r:embed="rId3"/>
          <a:stretch>
            <a:fillRect/>
          </a:stretch>
        </p:blipFill>
        <p:spPr>
          <a:xfrm>
            <a:off x="92364" y="385761"/>
            <a:ext cx="11998036" cy="6264421"/>
          </a:xfrm>
          <a:prstGeom prst="rect">
            <a:avLst/>
          </a:prstGeom>
        </p:spPr>
      </p:pic>
    </p:spTree>
    <p:extLst>
      <p:ext uri="{BB962C8B-B14F-4D97-AF65-F5344CB8AC3E}">
        <p14:creationId xmlns:p14="http://schemas.microsoft.com/office/powerpoint/2010/main" val="4125771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B1B946F4-2A6B-4AEB-AF4E-4FD8DE4A49C1}"/>
              </a:ext>
            </a:extLst>
          </p:cNvPr>
          <p:cNvPicPr>
            <a:picLocks noChangeAspect="1"/>
          </p:cNvPicPr>
          <p:nvPr/>
        </p:nvPicPr>
        <p:blipFill>
          <a:blip r:embed="rId2"/>
          <a:stretch>
            <a:fillRect/>
          </a:stretch>
        </p:blipFill>
        <p:spPr>
          <a:xfrm>
            <a:off x="120650" y="985647"/>
            <a:ext cx="11950700" cy="5437568"/>
          </a:xfrm>
          <a:prstGeom prst="rect">
            <a:avLst/>
          </a:prstGeom>
          <a:noFill/>
        </p:spPr>
      </p:pic>
      <p:sp>
        <p:nvSpPr>
          <p:cNvPr id="2" name="Slide Number Placeholder 1" hidden="1">
            <a:extLst>
              <a:ext uri="{FF2B5EF4-FFF2-40B4-BE49-F238E27FC236}">
                <a16:creationId xmlns:a16="http://schemas.microsoft.com/office/drawing/2014/main" id="{741A702B-482E-4C42-8D6C-7AD5A951B215}"/>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28</a:t>
            </a:fld>
            <a:endParaRPr lang="en-US" noProof="0"/>
          </a:p>
        </p:txBody>
      </p:sp>
      <p:sp>
        <p:nvSpPr>
          <p:cNvPr id="3" name="Footer Placeholder 2">
            <a:extLst>
              <a:ext uri="{FF2B5EF4-FFF2-40B4-BE49-F238E27FC236}">
                <a16:creationId xmlns:a16="http://schemas.microsoft.com/office/drawing/2014/main" id="{BCCFE925-F4BE-4366-8639-DDFEB33A9B03}"/>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Analysis and prediction of effect of virus diseases in human + deployment</a:t>
            </a:r>
          </a:p>
        </p:txBody>
      </p:sp>
    </p:spTree>
    <p:extLst>
      <p:ext uri="{BB962C8B-B14F-4D97-AF65-F5344CB8AC3E}">
        <p14:creationId xmlns:p14="http://schemas.microsoft.com/office/powerpoint/2010/main" val="194498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2B1039-2141-4F42-A66A-44A4737FEDE3}"/>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29</a:t>
            </a:fld>
            <a:endParaRPr lang="en-US"/>
          </a:p>
        </p:txBody>
      </p:sp>
      <p:sp>
        <p:nvSpPr>
          <p:cNvPr id="3" name="Footer Placeholder 2">
            <a:extLst>
              <a:ext uri="{FF2B5EF4-FFF2-40B4-BE49-F238E27FC236}">
                <a16:creationId xmlns:a16="http://schemas.microsoft.com/office/drawing/2014/main" id="{BC689822-03C9-4820-935B-6C6C2B8F0D58}"/>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4" name="Title 3">
            <a:extLst>
              <a:ext uri="{FF2B5EF4-FFF2-40B4-BE49-F238E27FC236}">
                <a16:creationId xmlns:a16="http://schemas.microsoft.com/office/drawing/2014/main" id="{056E79AF-79AB-44C6-B0CE-6B27EC2205B1}"/>
              </a:ext>
            </a:extLst>
          </p:cNvPr>
          <p:cNvSpPr>
            <a:spLocks noGrp="1"/>
          </p:cNvSpPr>
          <p:nvPr>
            <p:ph type="title"/>
          </p:nvPr>
        </p:nvSpPr>
        <p:spPr>
          <a:xfrm>
            <a:off x="581193" y="729658"/>
            <a:ext cx="11029616" cy="988332"/>
          </a:xfrm>
        </p:spPr>
        <p:txBody>
          <a:bodyPr anchor="b">
            <a:normAutofit/>
          </a:bodyPr>
          <a:lstStyle/>
          <a:p>
            <a:r>
              <a:rPr lang="en-US" dirty="0"/>
              <a:t>Flask</a:t>
            </a:r>
          </a:p>
        </p:txBody>
      </p:sp>
      <p:sp>
        <p:nvSpPr>
          <p:cNvPr id="5" name="Content Placeholder 4">
            <a:extLst>
              <a:ext uri="{FF2B5EF4-FFF2-40B4-BE49-F238E27FC236}">
                <a16:creationId xmlns:a16="http://schemas.microsoft.com/office/drawing/2014/main" id="{55229D99-31AD-4E16-A415-9B430A1040B8}"/>
              </a:ext>
            </a:extLst>
          </p:cNvPr>
          <p:cNvSpPr>
            <a:spLocks noGrp="1"/>
          </p:cNvSpPr>
          <p:nvPr>
            <p:ph sz="half" idx="1"/>
          </p:nvPr>
        </p:nvSpPr>
        <p:spPr>
          <a:xfrm>
            <a:off x="581193" y="2228003"/>
            <a:ext cx="5422390" cy="3633047"/>
          </a:xfrm>
        </p:spPr>
        <p:txBody>
          <a:bodyPr anchor="ctr">
            <a:normAutofit/>
          </a:bodyPr>
          <a:lstStyle/>
          <a:p>
            <a:pPr marL="305435" indent="-305435">
              <a:lnSpc>
                <a:spcPct val="90000"/>
              </a:lnSpc>
            </a:pPr>
            <a:r>
              <a:rPr lang="en-US" sz="1500" dirty="0" smtClean="0"/>
              <a:t>Flask </a:t>
            </a:r>
            <a:r>
              <a:rPr lang="en-US" sz="1500" dirty="0"/>
              <a:t>is an API of Python that allows us to build up web-applications. It was developed by Armin </a:t>
            </a:r>
            <a:r>
              <a:rPr lang="en-US" sz="1500" dirty="0" err="1"/>
              <a:t>Ronacher</a:t>
            </a:r>
            <a:r>
              <a:rPr lang="en-US" sz="1500" dirty="0" smtClean="0"/>
              <a:t>.</a:t>
            </a:r>
          </a:p>
          <a:p>
            <a:pPr marL="305435" indent="-305435">
              <a:lnSpc>
                <a:spcPct val="90000"/>
              </a:lnSpc>
            </a:pPr>
            <a:endParaRPr lang="en-US" sz="1500" dirty="0"/>
          </a:p>
          <a:p>
            <a:pPr marL="305435" indent="-305435">
              <a:lnSpc>
                <a:spcPct val="90000"/>
              </a:lnSpc>
            </a:pPr>
            <a:r>
              <a:rPr lang="en-US" sz="1500" dirty="0" smtClean="0"/>
              <a:t> Flask’s </a:t>
            </a:r>
            <a:r>
              <a:rPr lang="en-US" sz="1500" dirty="0"/>
              <a:t>framework is more explicit than Django’s framework and is also easier to learn because it has less base code to implement a simple web-Application. </a:t>
            </a:r>
          </a:p>
          <a:p>
            <a:pPr marL="305435" indent="-305435">
              <a:lnSpc>
                <a:spcPct val="90000"/>
              </a:lnSpc>
            </a:pPr>
            <a:endParaRPr lang="en-US" sz="1500" dirty="0" smtClean="0"/>
          </a:p>
          <a:p>
            <a:pPr marL="305435" indent="-305435">
              <a:lnSpc>
                <a:spcPct val="90000"/>
              </a:lnSpc>
            </a:pPr>
            <a:r>
              <a:rPr lang="en-US" sz="1500" dirty="0" smtClean="0"/>
              <a:t> Flask </a:t>
            </a:r>
            <a:r>
              <a:rPr lang="en-US" sz="1500" dirty="0"/>
              <a:t>is based on WSGI(Web Server Gateway Interface) toolkit and Jinja2 template engine.</a:t>
            </a:r>
          </a:p>
        </p:txBody>
      </p:sp>
      <p:pic>
        <p:nvPicPr>
          <p:cNvPr id="6" name="Picture 6" descr="Logo&#10;&#10;Description automatically generated">
            <a:extLst>
              <a:ext uri="{FF2B5EF4-FFF2-40B4-BE49-F238E27FC236}">
                <a16:creationId xmlns:a16="http://schemas.microsoft.com/office/drawing/2014/main" id="{651ED765-403C-4678-B7C5-B38412AA5F1C}"/>
              </a:ext>
            </a:extLst>
          </p:cNvPr>
          <p:cNvPicPr>
            <a:picLocks noChangeAspect="1"/>
          </p:cNvPicPr>
          <p:nvPr/>
        </p:nvPicPr>
        <p:blipFill>
          <a:blip r:embed="rId2"/>
          <a:stretch>
            <a:fillRect/>
          </a:stretch>
        </p:blipFill>
        <p:spPr>
          <a:xfrm>
            <a:off x="6188417" y="2519479"/>
            <a:ext cx="5422392" cy="3050095"/>
          </a:xfrm>
          <a:prstGeom prst="rect">
            <a:avLst/>
          </a:prstGeom>
          <a:noFill/>
        </p:spPr>
      </p:pic>
    </p:spTree>
    <p:extLst>
      <p:ext uri="{BB962C8B-B14F-4D97-AF65-F5344CB8AC3E}">
        <p14:creationId xmlns:p14="http://schemas.microsoft.com/office/powerpoint/2010/main" val="394979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Rectangle 11">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a:xfrm>
            <a:off x="581192" y="5264486"/>
            <a:ext cx="11029616" cy="958513"/>
          </a:xfrm>
        </p:spPr>
        <p:txBody>
          <a:bodyPr anchor="ctr">
            <a:normAutofit/>
          </a:bodyPr>
          <a:lstStyle/>
          <a:p>
            <a:pPr algn="ctr"/>
            <a:r>
              <a:rPr lang="en-US">
                <a:solidFill>
                  <a:srgbClr val="FFFEFF"/>
                </a:solidFill>
                <a:latin typeface="Times New Roman" panose="02020603050405020304" pitchFamily="18" charset="0"/>
                <a:cs typeface="Times New Roman" panose="02020603050405020304" pitchFamily="18" charset="0"/>
              </a:rPr>
              <a:t>Work-flow</a:t>
            </a:r>
          </a:p>
        </p:txBody>
      </p:sp>
      <p:sp>
        <p:nvSpPr>
          <p:cNvPr id="21" name="Rectangle 13">
            <a:extLst>
              <a:ext uri="{FF2B5EF4-FFF2-40B4-BE49-F238E27FC236}">
                <a16:creationId xmlns:a16="http://schemas.microsoft.com/office/drawing/2014/main" id="{DDED8BF8-49A0-47C5-84AB-93BBEEBCC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E3609DE7-3DD1-4216-8540-70829BC889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7EA47CF-8CF4-49F8-B441-9678508C0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a:xfrm>
            <a:off x="361060" y="6423914"/>
            <a:ext cx="6917210" cy="365125"/>
          </a:xfrm>
        </p:spPr>
        <p:txBody>
          <a:bodyPr>
            <a:normAutofit/>
          </a:bodyPr>
          <a:lstStyle/>
          <a:p>
            <a:pPr>
              <a:spcAft>
                <a:spcPts val="600"/>
              </a:spcAft>
            </a:pPr>
            <a:r>
              <a:rPr lang="en-US">
                <a:latin typeface="Times New Roman" panose="02020603050405020304" pitchFamily="18" charset="0"/>
                <a:cs typeface="Times New Roman" panose="02020603050405020304" pitchFamily="18" charset="0"/>
              </a:rPr>
              <a:t>Analysis and prediction of effect of virus diseases in human + deployment</a:t>
            </a:r>
          </a:p>
        </p:txBody>
      </p:sp>
      <p:sp>
        <p:nvSpPr>
          <p:cNvPr id="4" name="Slide Number Placeholder 3">
            <a:extLst>
              <a:ext uri="{FF2B5EF4-FFF2-40B4-BE49-F238E27FC236}">
                <a16:creationId xmlns:a16="http://schemas.microsoft.com/office/drawing/2014/main" id="{2A4091D8-88CA-44CE-B83F-8F383F1AFB07}"/>
              </a:ext>
            </a:extLst>
          </p:cNvPr>
          <p:cNvSpPr>
            <a:spLocks noGrp="1"/>
          </p:cNvSpPr>
          <p:nvPr>
            <p:ph type="sldNum" sz="quarter" idx="12"/>
          </p:nvPr>
        </p:nvSpPr>
        <p:spPr>
          <a:xfrm>
            <a:off x="10795364" y="6423914"/>
            <a:ext cx="1052510" cy="365125"/>
          </a:xfrm>
        </p:spPr>
        <p:txBody>
          <a:bodyPr>
            <a:normAutofit/>
          </a:bodyPr>
          <a:lstStyle/>
          <a:p>
            <a:pPr>
              <a:spcAft>
                <a:spcPts val="600"/>
              </a:spcAft>
            </a:pPr>
            <a:fld id="{3A98EE3D-8CD1-4C3F-BD1C-C98C9596463C}" type="slidenum">
              <a:rPr lang="en-US" smtClean="0">
                <a:latin typeface="Times New Roman" panose="02020603050405020304" pitchFamily="18" charset="0"/>
                <a:cs typeface="Times New Roman" panose="02020603050405020304" pitchFamily="18" charset="0"/>
              </a:rPr>
              <a:pPr>
                <a:spcAft>
                  <a:spcPts val="600"/>
                </a:spcAft>
              </a:pPr>
              <a:t>3</a:t>
            </a:fld>
            <a:endParaRPr lang="en-US">
              <a:latin typeface="Times New Roman" panose="02020603050405020304" pitchFamily="18" charset="0"/>
              <a:cs typeface="Times New Roman" panose="02020603050405020304" pitchFamily="18" charset="0"/>
            </a:endParaRPr>
          </a:p>
        </p:txBody>
      </p:sp>
      <p:graphicFrame>
        <p:nvGraphicFramePr>
          <p:cNvPr id="5" name="Content Placeholder 2" descr="SmartArt object">
            <a:extLst>
              <a:ext uri="{FF2B5EF4-FFF2-40B4-BE49-F238E27FC236}">
                <a16:creationId xmlns:a16="http://schemas.microsoft.com/office/drawing/2014/main" id="{59405A29-4A0F-429B-A6BA-2D3E9946C76A}"/>
              </a:ext>
            </a:extLst>
          </p:cNvPr>
          <p:cNvGraphicFramePr>
            <a:graphicFrameLocks noGrp="1"/>
          </p:cNvGraphicFramePr>
          <p:nvPr>
            <p:ph idx="4294967295"/>
            <p:extLst>
              <p:ext uri="{D42A27DB-BD31-4B8C-83A1-F6EECF244321}">
                <p14:modId xmlns:p14="http://schemas.microsoft.com/office/powerpoint/2010/main" val="1763380390"/>
              </p:ext>
            </p:extLst>
          </p:nvPr>
        </p:nvGraphicFramePr>
        <p:xfrm>
          <a:off x="450434" y="858445"/>
          <a:ext cx="11288243"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2464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617D65-BFCA-4F4D-8084-E1AADD9B6F2B}"/>
              </a:ext>
            </a:extLst>
          </p:cNvPr>
          <p:cNvSpPr>
            <a:spLocks noGrp="1"/>
          </p:cNvSpPr>
          <p:nvPr>
            <p:ph type="sldNum" sz="quarter" idx="12"/>
          </p:nvPr>
        </p:nvSpPr>
        <p:spPr/>
        <p:txBody>
          <a:bodyPr/>
          <a:lstStyle/>
          <a:p>
            <a:fld id="{3A98EE3D-8CD1-4C3F-BD1C-C98C9596463C}" type="slidenum">
              <a:rPr lang="en-US" smtClean="0"/>
              <a:t>30</a:t>
            </a:fld>
            <a:endParaRPr lang="en-US"/>
          </a:p>
        </p:txBody>
      </p:sp>
      <p:sp>
        <p:nvSpPr>
          <p:cNvPr id="3" name="Footer Placeholder 2">
            <a:extLst>
              <a:ext uri="{FF2B5EF4-FFF2-40B4-BE49-F238E27FC236}">
                <a16:creationId xmlns:a16="http://schemas.microsoft.com/office/drawing/2014/main" id="{9ADB1CAC-A0CF-4B7D-8386-4469DBEFA9E7}"/>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221993CB-3D2D-4BB0-8496-7302E60519D1}"/>
              </a:ext>
            </a:extLst>
          </p:cNvPr>
          <p:cNvSpPr>
            <a:spLocks noGrp="1"/>
          </p:cNvSpPr>
          <p:nvPr>
            <p:ph type="title"/>
          </p:nvPr>
        </p:nvSpPr>
        <p:spPr/>
        <p:txBody>
          <a:bodyPr/>
          <a:lstStyle/>
          <a:p>
            <a:r>
              <a:rPr lang="en-US" dirty="0">
                <a:ea typeface="+mj-lt"/>
                <a:cs typeface="+mj-lt"/>
              </a:rPr>
              <a:t>front end part for disease prediction model:</a:t>
            </a:r>
            <a:endParaRPr lang="en-US" dirty="0"/>
          </a:p>
        </p:txBody>
      </p:sp>
      <p:pic>
        <p:nvPicPr>
          <p:cNvPr id="7" name="Picture 7" descr="Text&#10;&#10;Description automatically generated">
            <a:extLst>
              <a:ext uri="{FF2B5EF4-FFF2-40B4-BE49-F238E27FC236}">
                <a16:creationId xmlns:a16="http://schemas.microsoft.com/office/drawing/2014/main" id="{9B1FBD54-6AC7-44CA-B0BD-F9251C8D31FD}"/>
              </a:ext>
            </a:extLst>
          </p:cNvPr>
          <p:cNvPicPr>
            <a:picLocks noGrp="1" noChangeAspect="1"/>
          </p:cNvPicPr>
          <p:nvPr>
            <p:ph sz="half" idx="1"/>
          </p:nvPr>
        </p:nvPicPr>
        <p:blipFill>
          <a:blip r:embed="rId2"/>
          <a:stretch>
            <a:fillRect/>
          </a:stretch>
        </p:blipFill>
        <p:spPr>
          <a:xfrm>
            <a:off x="443346" y="1866043"/>
            <a:ext cx="5825558" cy="4557871"/>
          </a:xfrm>
        </p:spPr>
      </p:pic>
      <p:sp>
        <p:nvSpPr>
          <p:cNvPr id="6" name="Content Placeholder 5">
            <a:extLst>
              <a:ext uri="{FF2B5EF4-FFF2-40B4-BE49-F238E27FC236}">
                <a16:creationId xmlns:a16="http://schemas.microsoft.com/office/drawing/2014/main" id="{998BB126-1794-4C8E-9F89-F8F575F130D7}"/>
              </a:ext>
            </a:extLst>
          </p:cNvPr>
          <p:cNvSpPr>
            <a:spLocks noGrp="1"/>
          </p:cNvSpPr>
          <p:nvPr>
            <p:ph sz="half" idx="2"/>
          </p:nvPr>
        </p:nvSpPr>
        <p:spPr/>
        <p:txBody>
          <a:bodyPr/>
          <a:lstStyle/>
          <a:p>
            <a:pPr marL="305435" indent="-305435"/>
            <a:r>
              <a:rPr lang="en-US" dirty="0">
                <a:ea typeface="+mn-lt"/>
                <a:cs typeface="+mn-lt"/>
              </a:rPr>
              <a:t>This file will basically act as our front-end web app so that any request that we give to our our model which will be in the form of </a:t>
            </a:r>
            <a:r>
              <a:rPr lang="en-US" dirty="0" smtClean="0">
                <a:ea typeface="+mn-lt"/>
                <a:cs typeface="+mn-lt"/>
              </a:rPr>
              <a:t>API </a:t>
            </a:r>
            <a:r>
              <a:rPr lang="en-US" dirty="0">
                <a:ea typeface="+mn-lt"/>
                <a:cs typeface="+mn-lt"/>
              </a:rPr>
              <a:t>which we have hosted through flask it will interact with that, get the output from that particular API itself.</a:t>
            </a:r>
            <a:endParaRPr lang="en-US" dirty="0"/>
          </a:p>
        </p:txBody>
      </p:sp>
    </p:spTree>
    <p:extLst>
      <p:ext uri="{BB962C8B-B14F-4D97-AF65-F5344CB8AC3E}">
        <p14:creationId xmlns:p14="http://schemas.microsoft.com/office/powerpoint/2010/main" val="3170908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B41875-D89A-48EA-B4B8-EAD2F841EC57}"/>
              </a:ext>
            </a:extLst>
          </p:cNvPr>
          <p:cNvSpPr>
            <a:spLocks noGrp="1"/>
          </p:cNvSpPr>
          <p:nvPr>
            <p:ph type="sldNum" sz="quarter" idx="12"/>
          </p:nvPr>
        </p:nvSpPr>
        <p:spPr/>
        <p:txBody>
          <a:bodyPr/>
          <a:lstStyle/>
          <a:p>
            <a:fld id="{3A98EE3D-8CD1-4C3F-BD1C-C98C9596463C}" type="slidenum">
              <a:rPr lang="en-US" smtClean="0"/>
              <a:t>31</a:t>
            </a:fld>
            <a:endParaRPr lang="en-US"/>
          </a:p>
        </p:txBody>
      </p:sp>
      <p:sp>
        <p:nvSpPr>
          <p:cNvPr id="3" name="Footer Placeholder 2">
            <a:extLst>
              <a:ext uri="{FF2B5EF4-FFF2-40B4-BE49-F238E27FC236}">
                <a16:creationId xmlns:a16="http://schemas.microsoft.com/office/drawing/2014/main" id="{48779DB5-D0F2-4E24-9D3B-3EC1DB5792DB}"/>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84333A96-A2F5-4B60-BB0F-8B615D8B8AA4}"/>
              </a:ext>
            </a:extLst>
          </p:cNvPr>
          <p:cNvSpPr>
            <a:spLocks noGrp="1"/>
          </p:cNvSpPr>
          <p:nvPr>
            <p:ph type="title"/>
          </p:nvPr>
        </p:nvSpPr>
        <p:spPr/>
        <p:txBody>
          <a:bodyPr/>
          <a:lstStyle/>
          <a:p>
            <a:r>
              <a:rPr lang="en-US" dirty="0"/>
              <a:t>Model.py file</a:t>
            </a:r>
          </a:p>
        </p:txBody>
      </p:sp>
      <p:pic>
        <p:nvPicPr>
          <p:cNvPr id="7" name="Picture 7" descr="Text&#10;&#10;Description automatically generated">
            <a:extLst>
              <a:ext uri="{FF2B5EF4-FFF2-40B4-BE49-F238E27FC236}">
                <a16:creationId xmlns:a16="http://schemas.microsoft.com/office/drawing/2014/main" id="{2B0F860F-0C6A-48DA-8960-1D27A4B2D1D2}"/>
              </a:ext>
            </a:extLst>
          </p:cNvPr>
          <p:cNvPicPr>
            <a:picLocks noGrp="1" noChangeAspect="1"/>
          </p:cNvPicPr>
          <p:nvPr>
            <p:ph sz="half" idx="1"/>
          </p:nvPr>
        </p:nvPicPr>
        <p:blipFill>
          <a:blip r:embed="rId2"/>
          <a:stretch>
            <a:fillRect/>
          </a:stretch>
        </p:blipFill>
        <p:spPr>
          <a:xfrm>
            <a:off x="959676" y="3209327"/>
            <a:ext cx="4874190" cy="1670397"/>
          </a:xfrm>
        </p:spPr>
      </p:pic>
      <p:sp>
        <p:nvSpPr>
          <p:cNvPr id="6" name="Content Placeholder 5">
            <a:extLst>
              <a:ext uri="{FF2B5EF4-FFF2-40B4-BE49-F238E27FC236}">
                <a16:creationId xmlns:a16="http://schemas.microsoft.com/office/drawing/2014/main" id="{1665D546-BE28-43C5-872A-107CEEDAB29C}"/>
              </a:ext>
            </a:extLst>
          </p:cNvPr>
          <p:cNvSpPr>
            <a:spLocks noGrp="1"/>
          </p:cNvSpPr>
          <p:nvPr>
            <p:ph sz="half" idx="2"/>
          </p:nvPr>
        </p:nvSpPr>
        <p:spPr/>
        <p:txBody>
          <a:bodyPr>
            <a:normAutofit/>
          </a:bodyPr>
          <a:lstStyle/>
          <a:p>
            <a:pPr marL="305435" indent="-305435"/>
            <a:r>
              <a:rPr lang="en-US" dirty="0">
                <a:ea typeface="+mn-lt"/>
                <a:cs typeface="+mn-lt"/>
              </a:rPr>
              <a:t>model.py is </a:t>
            </a:r>
            <a:r>
              <a:rPr lang="en-US" dirty="0" smtClean="0">
                <a:ea typeface="+mn-lt"/>
                <a:cs typeface="+mn-lt"/>
              </a:rPr>
              <a:t>the</a:t>
            </a:r>
            <a:r>
              <a:rPr lang="en-US" dirty="0">
                <a:ea typeface="+mn-lt"/>
                <a:cs typeface="+mn-lt"/>
              </a:rPr>
              <a:t> model building file </a:t>
            </a:r>
            <a:r>
              <a:rPr lang="en-US" dirty="0" smtClean="0">
                <a:ea typeface="+mn-lt"/>
                <a:cs typeface="+mn-lt"/>
              </a:rPr>
              <a:t>i.e. creating our model.</a:t>
            </a:r>
            <a:r>
              <a:rPr lang="en-US" dirty="0">
                <a:ea typeface="+mn-lt"/>
                <a:cs typeface="+mn-lt"/>
              </a:rPr>
              <a:t> </a:t>
            </a:r>
          </a:p>
          <a:p>
            <a:pPr marL="305435" indent="-305435"/>
            <a:r>
              <a:rPr lang="en-US" dirty="0">
                <a:ea typeface="+mn-lt"/>
                <a:cs typeface="+mn-lt"/>
              </a:rPr>
              <a:t>This also involves feature engineering, all the data pre-processing.</a:t>
            </a:r>
          </a:p>
          <a:p>
            <a:pPr marL="305435" indent="-305435"/>
            <a:r>
              <a:rPr lang="en-US" dirty="0">
                <a:ea typeface="+mn-lt"/>
                <a:cs typeface="+mn-lt"/>
              </a:rPr>
              <a:t>After doing a fit our model will be ready after that we have just used </a:t>
            </a:r>
            <a:r>
              <a:rPr lang="en-US" dirty="0" err="1">
                <a:ea typeface="+mn-lt"/>
                <a:cs typeface="+mn-lt"/>
              </a:rPr>
              <a:t>pickle.dump</a:t>
            </a:r>
            <a:r>
              <a:rPr lang="en-US" dirty="0">
                <a:ea typeface="+mn-lt"/>
                <a:cs typeface="+mn-lt"/>
              </a:rPr>
              <a:t> this pickle is basically coming from the pickle library so this pickle helps us to create a pre-compile format model name which will just be like a file which will have a extension like </a:t>
            </a:r>
            <a:r>
              <a:rPr lang="en-US" dirty="0" smtClean="0">
                <a:ea typeface="+mn-lt"/>
                <a:cs typeface="+mn-lt"/>
              </a:rPr>
              <a:t>“.</a:t>
            </a:r>
            <a:r>
              <a:rPr lang="en-US" dirty="0" err="1" smtClean="0">
                <a:ea typeface="+mn-lt"/>
                <a:cs typeface="+mn-lt"/>
              </a:rPr>
              <a:t>pkl</a:t>
            </a:r>
            <a:r>
              <a:rPr lang="en-US" dirty="0" smtClean="0">
                <a:ea typeface="+mn-lt"/>
                <a:cs typeface="+mn-lt"/>
              </a:rPr>
              <a:t>”.</a:t>
            </a:r>
            <a:r>
              <a:rPr lang="en-US" dirty="0">
                <a:ea typeface="+mn-lt"/>
                <a:cs typeface="+mn-lt"/>
              </a:rPr>
              <a:t> </a:t>
            </a:r>
            <a:endParaRPr lang="en-US" dirty="0"/>
          </a:p>
        </p:txBody>
      </p:sp>
    </p:spTree>
    <p:extLst>
      <p:ext uri="{BB962C8B-B14F-4D97-AF65-F5344CB8AC3E}">
        <p14:creationId xmlns:p14="http://schemas.microsoft.com/office/powerpoint/2010/main" val="2287547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7B119-13E7-44FE-BFCB-992BEE60CEA9}"/>
              </a:ext>
            </a:extLst>
          </p:cNvPr>
          <p:cNvSpPr>
            <a:spLocks noGrp="1"/>
          </p:cNvSpPr>
          <p:nvPr>
            <p:ph type="sldNum" sz="quarter" idx="12"/>
          </p:nvPr>
        </p:nvSpPr>
        <p:spPr/>
        <p:txBody>
          <a:bodyPr/>
          <a:lstStyle/>
          <a:p>
            <a:fld id="{3A98EE3D-8CD1-4C3F-BD1C-C98C9596463C}" type="slidenum">
              <a:rPr lang="en-US" smtClean="0"/>
              <a:t>32</a:t>
            </a:fld>
            <a:endParaRPr lang="en-US"/>
          </a:p>
        </p:txBody>
      </p:sp>
      <p:sp>
        <p:nvSpPr>
          <p:cNvPr id="3" name="Footer Placeholder 2">
            <a:extLst>
              <a:ext uri="{FF2B5EF4-FFF2-40B4-BE49-F238E27FC236}">
                <a16:creationId xmlns:a16="http://schemas.microsoft.com/office/drawing/2014/main" id="{68BB0D1B-FA00-4701-B007-A236DFBFFA4E}"/>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27EFAF0C-78D6-4B9E-B45F-F4C513CA4AC3}"/>
              </a:ext>
            </a:extLst>
          </p:cNvPr>
          <p:cNvSpPr>
            <a:spLocks noGrp="1"/>
          </p:cNvSpPr>
          <p:nvPr>
            <p:ph type="title"/>
          </p:nvPr>
        </p:nvSpPr>
        <p:spPr/>
        <p:txBody>
          <a:bodyPr/>
          <a:lstStyle/>
          <a:p>
            <a:r>
              <a:rPr lang="en-US" dirty="0"/>
              <a:t>App.py file</a:t>
            </a:r>
          </a:p>
        </p:txBody>
      </p:sp>
      <p:pic>
        <p:nvPicPr>
          <p:cNvPr id="7" name="Picture 7" descr="Text&#10;&#10;Description automatically generated">
            <a:extLst>
              <a:ext uri="{FF2B5EF4-FFF2-40B4-BE49-F238E27FC236}">
                <a16:creationId xmlns:a16="http://schemas.microsoft.com/office/drawing/2014/main" id="{EC716AB3-73F3-4DB9-928E-BDF3A7AD253C}"/>
              </a:ext>
            </a:extLst>
          </p:cNvPr>
          <p:cNvPicPr>
            <a:picLocks noGrp="1" noChangeAspect="1"/>
          </p:cNvPicPr>
          <p:nvPr>
            <p:ph sz="half" idx="1"/>
          </p:nvPr>
        </p:nvPicPr>
        <p:blipFill>
          <a:blip r:embed="rId2"/>
          <a:stretch>
            <a:fillRect/>
          </a:stretch>
        </p:blipFill>
        <p:spPr>
          <a:xfrm>
            <a:off x="844463" y="3282526"/>
            <a:ext cx="4895850" cy="1524000"/>
          </a:xfrm>
        </p:spPr>
      </p:pic>
      <p:sp>
        <p:nvSpPr>
          <p:cNvPr id="6" name="Content Placeholder 5">
            <a:extLst>
              <a:ext uri="{FF2B5EF4-FFF2-40B4-BE49-F238E27FC236}">
                <a16:creationId xmlns:a16="http://schemas.microsoft.com/office/drawing/2014/main" id="{739AFBFF-53A8-46D9-8E24-D4A1454D213A}"/>
              </a:ext>
            </a:extLst>
          </p:cNvPr>
          <p:cNvSpPr>
            <a:spLocks noGrp="1"/>
          </p:cNvSpPr>
          <p:nvPr>
            <p:ph sz="half" idx="2"/>
          </p:nvPr>
        </p:nvSpPr>
        <p:spPr/>
        <p:txBody>
          <a:bodyPr/>
          <a:lstStyle/>
          <a:p>
            <a:pPr marL="305435" indent="-305435"/>
            <a:r>
              <a:rPr lang="en-US" dirty="0">
                <a:ea typeface="+mn-lt"/>
                <a:cs typeface="+mn-lt"/>
              </a:rPr>
              <a:t>When the predict function executes then the five symptoms that we have provided as user input these inputs will </a:t>
            </a:r>
            <a:r>
              <a:rPr lang="en-US" dirty="0" smtClean="0">
                <a:ea typeface="+mn-lt"/>
                <a:cs typeface="+mn-lt"/>
              </a:rPr>
              <a:t>be </a:t>
            </a:r>
            <a:r>
              <a:rPr lang="en-US" dirty="0">
                <a:ea typeface="+mn-lt"/>
                <a:cs typeface="+mn-lt"/>
              </a:rPr>
              <a:t>read from the form using </a:t>
            </a:r>
            <a:r>
              <a:rPr lang="en-US" dirty="0" err="1">
                <a:ea typeface="+mn-lt"/>
                <a:cs typeface="+mn-lt"/>
              </a:rPr>
              <a:t>request.form.values</a:t>
            </a:r>
            <a:r>
              <a:rPr lang="en-US" dirty="0">
                <a:ea typeface="+mn-lt"/>
                <a:cs typeface="+mn-lt"/>
              </a:rPr>
              <a:t>().</a:t>
            </a:r>
          </a:p>
          <a:p>
            <a:pPr marL="305435" indent="-305435"/>
            <a:r>
              <a:rPr lang="en-US" dirty="0">
                <a:ea typeface="+mn-lt"/>
                <a:cs typeface="+mn-lt"/>
              </a:rPr>
              <a:t>Since it is a post request and after that we have converted these inputs to array and store them in </a:t>
            </a:r>
            <a:r>
              <a:rPr lang="en-US" dirty="0" smtClean="0">
                <a:ea typeface="+mn-lt"/>
                <a:cs typeface="+mn-lt"/>
              </a:rPr>
              <a:t>“</a:t>
            </a:r>
            <a:r>
              <a:rPr lang="en-US" dirty="0" err="1" smtClean="0">
                <a:ea typeface="+mn-lt"/>
                <a:cs typeface="+mn-lt"/>
              </a:rPr>
              <a:t>psymptoms</a:t>
            </a:r>
            <a:r>
              <a:rPr lang="en-US" dirty="0" smtClean="0">
                <a:ea typeface="+mn-lt"/>
                <a:cs typeface="+mn-lt"/>
              </a:rPr>
              <a:t>”.</a:t>
            </a:r>
            <a:endParaRPr lang="en-US" dirty="0">
              <a:ea typeface="+mn-lt"/>
              <a:cs typeface="+mn-lt"/>
            </a:endParaRPr>
          </a:p>
          <a:p>
            <a:pPr marL="305435" indent="-305435"/>
            <a:r>
              <a:rPr lang="en-US" dirty="0">
                <a:ea typeface="+mn-lt"/>
                <a:cs typeface="+mn-lt"/>
              </a:rPr>
              <a:t>We have used </a:t>
            </a:r>
            <a:r>
              <a:rPr lang="en-US" dirty="0" smtClean="0">
                <a:ea typeface="+mn-lt"/>
                <a:cs typeface="+mn-lt"/>
              </a:rPr>
              <a:t>“</a:t>
            </a:r>
            <a:r>
              <a:rPr lang="en-US" dirty="0" err="1" smtClean="0">
                <a:ea typeface="+mn-lt"/>
                <a:cs typeface="+mn-lt"/>
              </a:rPr>
              <a:t>model.predict</a:t>
            </a:r>
            <a:r>
              <a:rPr lang="en-US" dirty="0" smtClean="0">
                <a:ea typeface="+mn-lt"/>
                <a:cs typeface="+mn-lt"/>
              </a:rPr>
              <a:t>” </a:t>
            </a:r>
            <a:r>
              <a:rPr lang="en-US" dirty="0">
                <a:ea typeface="+mn-lt"/>
                <a:cs typeface="+mn-lt"/>
              </a:rPr>
              <a:t>to predict the index of the disease based on the user inputs and if that disease at that index is present in our dataset then we will be displaying that disease in our webpage.</a:t>
            </a:r>
            <a:endParaRPr lang="en-US" dirty="0"/>
          </a:p>
        </p:txBody>
      </p:sp>
    </p:spTree>
    <p:extLst>
      <p:ext uri="{BB962C8B-B14F-4D97-AF65-F5344CB8AC3E}">
        <p14:creationId xmlns:p14="http://schemas.microsoft.com/office/powerpoint/2010/main" val="803036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9D4E7C1F-A175-4EF1-A81A-5BF512CDAB4B}"/>
              </a:ext>
            </a:extLst>
          </p:cNvPr>
          <p:cNvPicPr>
            <a:picLocks noGrp="1" noChangeAspect="1"/>
          </p:cNvPicPr>
          <p:nvPr>
            <p:ph type="pic" idx="1"/>
          </p:nvPr>
        </p:nvPicPr>
        <p:blipFill rotWithShape="1">
          <a:blip r:embed="rId2"/>
          <a:srcRect l="2222" r="1" b="1"/>
          <a:stretch/>
        </p:blipFill>
        <p:spPr>
          <a:xfrm>
            <a:off x="20" y="10"/>
            <a:ext cx="12191980" cy="6857990"/>
          </a:xfrm>
          <a:noFill/>
        </p:spPr>
      </p:pic>
      <p:sp>
        <p:nvSpPr>
          <p:cNvPr id="2" name="Slide Number Placeholder 1" hidden="1">
            <a:extLst>
              <a:ext uri="{FF2B5EF4-FFF2-40B4-BE49-F238E27FC236}">
                <a16:creationId xmlns:a16="http://schemas.microsoft.com/office/drawing/2014/main" id="{DB77091A-3733-43F5-B8B5-1840C3484AF2}"/>
              </a:ext>
            </a:extLst>
          </p:cNvPr>
          <p:cNvSpPr>
            <a:spLocks noGrp="1"/>
          </p:cNvSpPr>
          <p:nvPr>
            <p:ph type="sldNum" sz="quarter" idx="12"/>
          </p:nvPr>
        </p:nvSpPr>
        <p:spPr/>
        <p:txBody>
          <a:bodyPr/>
          <a:lstStyle/>
          <a:p>
            <a:pPr>
              <a:spcAft>
                <a:spcPts val="600"/>
              </a:spcAft>
            </a:pPr>
            <a:fld id="{3A98EE3D-8CD1-4C3F-BD1C-C98C9596463C}" type="slidenum">
              <a:rPr lang="en-US" smtClean="0"/>
              <a:pPr>
                <a:spcAft>
                  <a:spcPts val="600"/>
                </a:spcAft>
              </a:pPr>
              <a:t>33</a:t>
            </a:fld>
            <a:endParaRPr lang="en-US"/>
          </a:p>
        </p:txBody>
      </p:sp>
      <p:sp>
        <p:nvSpPr>
          <p:cNvPr id="3" name="Footer Placeholder 2">
            <a:extLst>
              <a:ext uri="{FF2B5EF4-FFF2-40B4-BE49-F238E27FC236}">
                <a16:creationId xmlns:a16="http://schemas.microsoft.com/office/drawing/2014/main" id="{AD4C81CD-4E60-4128-A400-F0AD310CD99B}"/>
              </a:ext>
            </a:extLst>
          </p:cNvPr>
          <p:cNvSpPr>
            <a:spLocks noGrp="1"/>
          </p:cNvSpPr>
          <p:nvPr>
            <p:ph type="ftr" sz="quarter" idx="11"/>
          </p:nvPr>
        </p:nvSpPr>
        <p:spPr/>
        <p:txBody>
          <a:bodyPr/>
          <a:lstStyle/>
          <a:p>
            <a:pPr algn="l">
              <a:spcAft>
                <a:spcPts val="600"/>
              </a:spcAft>
            </a:pPr>
            <a:r>
              <a:rPr lang="en-US"/>
              <a:t>Analysis and prediction of effect of virus diseases in human + deployment</a:t>
            </a:r>
          </a:p>
        </p:txBody>
      </p:sp>
      <p:sp>
        <p:nvSpPr>
          <p:cNvPr id="8" name="TextBox 7">
            <a:extLst>
              <a:ext uri="{FF2B5EF4-FFF2-40B4-BE49-F238E27FC236}">
                <a16:creationId xmlns:a16="http://schemas.microsoft.com/office/drawing/2014/main" id="{F3DB3F55-8DEA-4908-844D-6804DF6BCE8C}"/>
              </a:ext>
            </a:extLst>
          </p:cNvPr>
          <p:cNvSpPr txBox="1"/>
          <p:nvPr/>
        </p:nvSpPr>
        <p:spPr>
          <a:xfrm>
            <a:off x="5674291" y="-668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Default View</a:t>
            </a:r>
          </a:p>
        </p:txBody>
      </p:sp>
    </p:spTree>
    <p:extLst>
      <p:ext uri="{BB962C8B-B14F-4D97-AF65-F5344CB8AC3E}">
        <p14:creationId xmlns:p14="http://schemas.microsoft.com/office/powerpoint/2010/main" val="1172614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37C73C-6090-4EBC-8AD3-9742191989A2}"/>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34</a:t>
            </a:fld>
            <a:endParaRPr lang="en-US" noProof="0"/>
          </a:p>
        </p:txBody>
      </p:sp>
      <p:sp>
        <p:nvSpPr>
          <p:cNvPr id="3" name="Footer Placeholder 2">
            <a:extLst>
              <a:ext uri="{FF2B5EF4-FFF2-40B4-BE49-F238E27FC236}">
                <a16:creationId xmlns:a16="http://schemas.microsoft.com/office/drawing/2014/main" id="{F1A66272-D876-4156-8983-04B9146917AB}"/>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Analysis and prediction of effect of virus diseases in human + deployment</a:t>
            </a:r>
          </a:p>
        </p:txBody>
      </p:sp>
      <p:sp>
        <p:nvSpPr>
          <p:cNvPr id="11" name="Title 3">
            <a:extLst>
              <a:ext uri="{FF2B5EF4-FFF2-40B4-BE49-F238E27FC236}">
                <a16:creationId xmlns:a16="http://schemas.microsoft.com/office/drawing/2014/main" id="{8F51FF34-47DF-488B-AD62-5B6D2046FC4B}"/>
              </a:ext>
            </a:extLst>
          </p:cNvPr>
          <p:cNvSpPr>
            <a:spLocks noGrp="1"/>
          </p:cNvSpPr>
          <p:nvPr>
            <p:ph type="title"/>
          </p:nvPr>
        </p:nvSpPr>
        <p:spPr>
          <a:xfrm>
            <a:off x="581193" y="729658"/>
            <a:ext cx="11029616" cy="988332"/>
          </a:xfrm>
        </p:spPr>
        <p:txBody>
          <a:bodyPr anchor="b">
            <a:normAutofit/>
          </a:bodyPr>
          <a:lstStyle/>
          <a:p>
            <a:r>
              <a:rPr lang="en-US" dirty="0"/>
              <a:t>Working flow:</a:t>
            </a:r>
          </a:p>
        </p:txBody>
      </p:sp>
      <p:pic>
        <p:nvPicPr>
          <p:cNvPr id="8" name="Picture 8" descr="A screenshot of a computer&#10;&#10;Description automatically generated">
            <a:extLst>
              <a:ext uri="{FF2B5EF4-FFF2-40B4-BE49-F238E27FC236}">
                <a16:creationId xmlns:a16="http://schemas.microsoft.com/office/drawing/2014/main" id="{1B8AE454-279D-4086-8533-DD47E4665C5E}"/>
              </a:ext>
            </a:extLst>
          </p:cNvPr>
          <p:cNvPicPr>
            <a:picLocks noChangeAspect="1"/>
          </p:cNvPicPr>
          <p:nvPr/>
        </p:nvPicPr>
        <p:blipFill rotWithShape="1">
          <a:blip r:embed="rId2"/>
          <a:srcRect l="22918" r="8800" b="1"/>
          <a:stretch/>
        </p:blipFill>
        <p:spPr>
          <a:xfrm>
            <a:off x="581193" y="2228003"/>
            <a:ext cx="5422390" cy="3633047"/>
          </a:xfrm>
          <a:prstGeom prst="rect">
            <a:avLst/>
          </a:prstGeom>
          <a:noFill/>
        </p:spPr>
      </p:pic>
      <p:pic>
        <p:nvPicPr>
          <p:cNvPr id="7" name="Picture 7" descr="A screenshot of a computer&#10;&#10;Description automatically generated">
            <a:extLst>
              <a:ext uri="{FF2B5EF4-FFF2-40B4-BE49-F238E27FC236}">
                <a16:creationId xmlns:a16="http://schemas.microsoft.com/office/drawing/2014/main" id="{1699372D-1F83-4BCF-8614-CB926524BFC5}"/>
              </a:ext>
            </a:extLst>
          </p:cNvPr>
          <p:cNvPicPr>
            <a:picLocks noGrp="1" noChangeAspect="1"/>
          </p:cNvPicPr>
          <p:nvPr>
            <p:ph sz="half" idx="2"/>
          </p:nvPr>
        </p:nvPicPr>
        <p:blipFill rotWithShape="1">
          <a:blip r:embed="rId3"/>
          <a:srcRect l="17467" r="4924" b="2"/>
          <a:stretch/>
        </p:blipFill>
        <p:spPr>
          <a:xfrm>
            <a:off x="6188417" y="2228003"/>
            <a:ext cx="5422392" cy="3633047"/>
          </a:xfrm>
          <a:noFill/>
        </p:spPr>
      </p:pic>
      <p:sp>
        <p:nvSpPr>
          <p:cNvPr id="9" name="TextBox 8">
            <a:extLst>
              <a:ext uri="{FF2B5EF4-FFF2-40B4-BE49-F238E27FC236}">
                <a16:creationId xmlns:a16="http://schemas.microsoft.com/office/drawing/2014/main" id="{EAF277D2-3B76-406C-BA52-C0BD45F8D194}"/>
              </a:ext>
            </a:extLst>
          </p:cNvPr>
          <p:cNvSpPr txBox="1"/>
          <p:nvPr/>
        </p:nvSpPr>
        <p:spPr>
          <a:xfrm>
            <a:off x="7354866" y="2229633"/>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2nd step: Click on Predict to get the desired results</a:t>
            </a:r>
          </a:p>
        </p:txBody>
      </p:sp>
      <p:sp>
        <p:nvSpPr>
          <p:cNvPr id="10" name="TextBox 9">
            <a:extLst>
              <a:ext uri="{FF2B5EF4-FFF2-40B4-BE49-F238E27FC236}">
                <a16:creationId xmlns:a16="http://schemas.microsoft.com/office/drawing/2014/main" id="{EF660EE4-0047-4B62-B191-9DE48BE96357}"/>
              </a:ext>
            </a:extLst>
          </p:cNvPr>
          <p:cNvSpPr txBox="1"/>
          <p:nvPr/>
        </p:nvSpPr>
        <p:spPr>
          <a:xfrm>
            <a:off x="1433056" y="2299439"/>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1st step: Enter the symptoms</a:t>
            </a:r>
          </a:p>
        </p:txBody>
      </p:sp>
    </p:spTree>
    <p:extLst>
      <p:ext uri="{BB962C8B-B14F-4D97-AF65-F5344CB8AC3E}">
        <p14:creationId xmlns:p14="http://schemas.microsoft.com/office/powerpoint/2010/main" val="1105070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7AA1CD-EE7E-4AC0-AC85-ECCE0FBC24C4}"/>
              </a:ext>
            </a:extLst>
          </p:cNvPr>
          <p:cNvSpPr>
            <a:spLocks noGrp="1"/>
          </p:cNvSpPr>
          <p:nvPr>
            <p:ph type="sldNum" sz="quarter" idx="12"/>
          </p:nvPr>
        </p:nvSpPr>
        <p:spPr/>
        <p:txBody>
          <a:bodyPr/>
          <a:lstStyle/>
          <a:p>
            <a:fld id="{F603CDE5-C1D8-4EDD-870F-A498BAFA520F}" type="slidenum">
              <a:rPr lang="en-US" noProof="0" smtClean="0"/>
              <a:t>35</a:t>
            </a:fld>
            <a:endParaRPr lang="en-US" noProof="0"/>
          </a:p>
        </p:txBody>
      </p:sp>
      <p:sp>
        <p:nvSpPr>
          <p:cNvPr id="7" name="Footer Placeholder 6">
            <a:extLst>
              <a:ext uri="{FF2B5EF4-FFF2-40B4-BE49-F238E27FC236}">
                <a16:creationId xmlns:a16="http://schemas.microsoft.com/office/drawing/2014/main" id="{2E39EB58-06FB-457E-BD57-19D6F32C4BF7}"/>
              </a:ext>
            </a:extLst>
          </p:cNvPr>
          <p:cNvSpPr>
            <a:spLocks noGrp="1"/>
          </p:cNvSpPr>
          <p:nvPr>
            <p:ph type="ftr" sz="quarter" idx="11"/>
          </p:nvPr>
        </p:nvSpPr>
        <p:spPr/>
        <p:txBody>
          <a:bodyPr/>
          <a:lstStyle/>
          <a:p>
            <a:r>
              <a:rPr lang="en-US"/>
              <a:t>ANALYSIS AND PREDICTION OF EFFECT OF VIRAL DISEASES IN HUMAN </a:t>
            </a:r>
            <a:r>
              <a:rPr lang="en-US" noProof="0"/>
              <a:t>+ </a:t>
            </a:r>
            <a:r>
              <a:rPr lang="en-US"/>
              <a:t>DEPLOYMENT</a:t>
            </a:r>
            <a:endParaRPr lang="en-US">
              <a:ea typeface="+mn-lt"/>
              <a:cs typeface="+mn-lt"/>
            </a:endParaRPr>
          </a:p>
          <a:p>
            <a:pPr algn="l"/>
            <a:endParaRPr lang="en-US" noProof="0"/>
          </a:p>
        </p:txBody>
      </p:sp>
      <p:sp>
        <p:nvSpPr>
          <p:cNvPr id="9" name="TextBox 8">
            <a:extLst>
              <a:ext uri="{FF2B5EF4-FFF2-40B4-BE49-F238E27FC236}">
                <a16:creationId xmlns:a16="http://schemas.microsoft.com/office/drawing/2014/main" id="{1315144D-835B-45C2-971D-7CADB74F8200}"/>
              </a:ext>
            </a:extLst>
          </p:cNvPr>
          <p:cNvSpPr txBox="1"/>
          <p:nvPr/>
        </p:nvSpPr>
        <p:spPr>
          <a:xfrm>
            <a:off x="389566" y="816746"/>
            <a:ext cx="11412867" cy="1107996"/>
          </a:xfrm>
          <a:prstGeom prst="rect">
            <a:avLst/>
          </a:prstGeom>
          <a:noFill/>
        </p:spPr>
        <p:txBody>
          <a:bodyPr wrap="square" rtlCol="0">
            <a:spAutoFit/>
          </a:bodyPr>
          <a:lstStyle/>
          <a:p>
            <a:pPr algn="ctr"/>
            <a:r>
              <a:rPr lang="en-IN" sz="6600" b="1" u="sng">
                <a:latin typeface="Times New Roman" panose="02020603050405020304" pitchFamily="18" charset="0"/>
                <a:cs typeface="Times New Roman" panose="02020603050405020304" pitchFamily="18" charset="0"/>
              </a:rPr>
              <a:t>THANKYOU</a:t>
            </a:r>
          </a:p>
        </p:txBody>
      </p:sp>
      <p:pic>
        <p:nvPicPr>
          <p:cNvPr id="11" name="Picture 10">
            <a:extLst>
              <a:ext uri="{FF2B5EF4-FFF2-40B4-BE49-F238E27FC236}">
                <a16:creationId xmlns:a16="http://schemas.microsoft.com/office/drawing/2014/main" id="{11E2E1F4-4E00-45E1-83AB-CEBA52A13AA6}"/>
              </a:ext>
            </a:extLst>
          </p:cNvPr>
          <p:cNvPicPr>
            <a:picLocks noChangeAspect="1"/>
          </p:cNvPicPr>
          <p:nvPr/>
        </p:nvPicPr>
        <p:blipFill>
          <a:blip r:embed="rId2"/>
          <a:stretch>
            <a:fillRect/>
          </a:stretch>
        </p:blipFill>
        <p:spPr>
          <a:xfrm>
            <a:off x="773868" y="1935039"/>
            <a:ext cx="5317956" cy="2840862"/>
          </a:xfrm>
          <a:prstGeom prst="rect">
            <a:avLst/>
          </a:prstGeom>
        </p:spPr>
      </p:pic>
      <p:pic>
        <p:nvPicPr>
          <p:cNvPr id="6" name="Picture 7" descr="A picture containing icon&#10;&#10;Description automatically generated">
            <a:extLst>
              <a:ext uri="{FF2B5EF4-FFF2-40B4-BE49-F238E27FC236}">
                <a16:creationId xmlns:a16="http://schemas.microsoft.com/office/drawing/2014/main" id="{28BA07CB-6B9D-42BB-AE19-FF31ED8D0158}"/>
              </a:ext>
            </a:extLst>
          </p:cNvPr>
          <p:cNvPicPr>
            <a:picLocks noChangeAspect="1"/>
          </p:cNvPicPr>
          <p:nvPr/>
        </p:nvPicPr>
        <p:blipFill>
          <a:blip r:embed="rId3"/>
          <a:stretch>
            <a:fillRect/>
          </a:stretch>
        </p:blipFill>
        <p:spPr>
          <a:xfrm>
            <a:off x="6088627" y="4831959"/>
            <a:ext cx="5311876" cy="1766082"/>
          </a:xfrm>
          <a:prstGeom prst="rect">
            <a:avLst/>
          </a:prstGeom>
        </p:spPr>
      </p:pic>
    </p:spTree>
    <p:extLst>
      <p:ext uri="{BB962C8B-B14F-4D97-AF65-F5344CB8AC3E}">
        <p14:creationId xmlns:p14="http://schemas.microsoft.com/office/powerpoint/2010/main" val="3242877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5A4A71-BF4C-4D5C-BFC7-87532A78DCB1}"/>
              </a:ext>
            </a:extLst>
          </p:cNvPr>
          <p:cNvSpPr>
            <a:spLocks noGrp="1"/>
          </p:cNvSpPr>
          <p:nvPr>
            <p:ph type="title"/>
          </p:nvPr>
        </p:nvSpPr>
        <p:spPr/>
        <p:txBody>
          <a:bodyPr/>
          <a:lstStyle/>
          <a:p>
            <a:r>
              <a:rPr lang="en-US" b="1" u="sng">
                <a:latin typeface="Times New Roman" panose="02020603050405020304" pitchFamily="18" charset="0"/>
                <a:cs typeface="Times New Roman" panose="02020603050405020304" pitchFamily="18" charset="0"/>
              </a:rPr>
              <a:t>Know the reason</a:t>
            </a:r>
          </a:p>
        </p:txBody>
      </p:sp>
      <p:sp>
        <p:nvSpPr>
          <p:cNvPr id="5" name="Text Placeholder 4">
            <a:extLst>
              <a:ext uri="{FF2B5EF4-FFF2-40B4-BE49-F238E27FC236}">
                <a16:creationId xmlns:a16="http://schemas.microsoft.com/office/drawing/2014/main" id="{192DC2B5-5E26-4712-A72B-C467FF94253F}"/>
              </a:ext>
            </a:extLst>
          </p:cNvPr>
          <p:cNvSpPr>
            <a:spLocks noGrp="1"/>
          </p:cNvSpPr>
          <p:nvPr>
            <p:ph type="body" sz="half" idx="2"/>
          </p:nvPr>
        </p:nvSpPr>
        <p:spPr>
          <a:xfrm>
            <a:off x="358529" y="1934334"/>
            <a:ext cx="5598388" cy="3811588"/>
          </a:xfrm>
        </p:spPr>
        <p:txBody>
          <a:bodyPr/>
          <a:lstStyle/>
          <a:p>
            <a:r>
              <a:rPr lang="en-US">
                <a:latin typeface="Times New Roman" panose="02020603050405020304" pitchFamily="18" charset="0"/>
                <a:cs typeface="Times New Roman" panose="02020603050405020304" pitchFamily="18" charset="0"/>
              </a:rPr>
              <a:t>Analysis on this dataset can help us to understand human symptoms.</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It helps us figuring out the future scope of viral diseases and their symptoms too.</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Not only this for an accuracy of 80% this limit bounded analysis can be helpful for the further future researches where in they would have future prospects like AI in health and neurology. </a:t>
            </a:r>
          </a:p>
        </p:txBody>
      </p:sp>
      <p:sp>
        <p:nvSpPr>
          <p:cNvPr id="6" name="Slide Number Placeholder 5">
            <a:extLst>
              <a:ext uri="{FF2B5EF4-FFF2-40B4-BE49-F238E27FC236}">
                <a16:creationId xmlns:a16="http://schemas.microsoft.com/office/drawing/2014/main" id="{FA73604A-7E08-4A9B-A7E1-F008615923E8}"/>
              </a:ext>
            </a:extLst>
          </p:cNvPr>
          <p:cNvSpPr>
            <a:spLocks noGrp="1"/>
          </p:cNvSpPr>
          <p:nvPr>
            <p:ph type="sldNum" sz="quarter" idx="12"/>
          </p:nvPr>
        </p:nvSpPr>
        <p:spPr/>
        <p:txBody>
          <a:bodyPr/>
          <a:lstStyle/>
          <a:p>
            <a:fld id="{F603CDE5-C1D8-4EDD-870F-A498BAFA520F}"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F5A9782B-C5C4-48DA-AA51-2AF88DEF26B7}"/>
              </a:ext>
            </a:extLst>
          </p:cNvPr>
          <p:cNvSpPr>
            <a:spLocks noGrp="1"/>
          </p:cNvSpPr>
          <p:nvPr>
            <p:ph type="ftr" sz="quarter" idx="11"/>
          </p:nvPr>
        </p:nvSpPr>
        <p:spPr/>
        <p:txBody>
          <a:bodyPr/>
          <a:lstStyle/>
          <a:p>
            <a:r>
              <a:rPr lang="en-US">
                <a:latin typeface="Gill Sans MT"/>
                <a:cs typeface="Times New Roman" panose="02020603050405020304" pitchFamily="18" charset="0"/>
              </a:rPr>
              <a:t>ANALYSIS AND PREDICTION OF EFFECT OF VIRAL DISEASES IN HUMAN + DEPLOYMENT</a:t>
            </a:r>
            <a:endParaRPr lang="en-US">
              <a:ea typeface="+mn-lt"/>
              <a:cs typeface="+mn-lt"/>
            </a:endParaRPr>
          </a:p>
          <a:p>
            <a:pPr algn="l"/>
            <a:endParaRPr lang="en-US">
              <a:latin typeface="Times New Roman" panose="02020603050405020304" pitchFamily="18" charset="0"/>
              <a:cs typeface="Times New Roman" panose="02020603050405020304" pitchFamily="18" charset="0"/>
            </a:endParaRPr>
          </a:p>
        </p:txBody>
      </p:sp>
      <p:pic>
        <p:nvPicPr>
          <p:cNvPr id="10" name="Picture Placeholder 9">
            <a:extLst>
              <a:ext uri="{FF2B5EF4-FFF2-40B4-BE49-F238E27FC236}">
                <a16:creationId xmlns:a16="http://schemas.microsoft.com/office/drawing/2014/main" id="{109874DF-4483-4899-A10C-B0C5378B0136}"/>
              </a:ext>
            </a:extLst>
          </p:cNvPr>
          <p:cNvPicPr>
            <a:picLocks noGrp="1" noChangeAspect="1"/>
          </p:cNvPicPr>
          <p:nvPr>
            <p:ph type="pic" idx="1"/>
          </p:nvPr>
        </p:nvPicPr>
        <p:blipFill>
          <a:blip r:embed="rId3">
            <a:extLst>
              <a:ext uri="{837473B0-CC2E-450A-ABE3-18F120FF3D39}">
                <a1611:picAttrSrcUrl xmlns:a1611="http://schemas.microsoft.com/office/drawing/2016/11/main" xmlns="" r:id="rId4"/>
              </a:ext>
            </a:extLst>
          </a:blip>
          <a:srcRect/>
          <a:stretch/>
        </p:blipFill>
        <p:spPr>
          <a:xfrm>
            <a:off x="6096000" y="878888"/>
            <a:ext cx="5814017" cy="5545025"/>
          </a:xfrm>
        </p:spPr>
      </p:pic>
    </p:spTree>
    <p:extLst>
      <p:ext uri="{BB962C8B-B14F-4D97-AF65-F5344CB8AC3E}">
        <p14:creationId xmlns:p14="http://schemas.microsoft.com/office/powerpoint/2010/main" val="985652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654" y="702156"/>
            <a:ext cx="3568661" cy="1188720"/>
          </a:xfrm>
        </p:spPr>
        <p:txBody>
          <a:bodyPr vert="horz" lIns="91440" tIns="45720" rIns="91440" bIns="45720" rtlCol="0" anchor="b">
            <a:normAutofit/>
          </a:bodyPr>
          <a:lstStyle/>
          <a:p>
            <a:r>
              <a:rPr lang="en-US" b="1" u="sng">
                <a:solidFill>
                  <a:schemeClr val="accent1">
                    <a:lumMod val="75000"/>
                  </a:schemeClr>
                </a:solidFill>
                <a:latin typeface="Times New Roman" panose="02020603050405020304" pitchFamily="18" charset="0"/>
                <a:cs typeface="Times New Roman" panose="02020603050405020304" pitchFamily="18" charset="0"/>
              </a:rPr>
              <a:t>Collecting</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5386416" cy="4359129"/>
          </a:xfrm>
        </p:spPr>
        <p:txBody>
          <a:bodyPr vert="horz" lIns="91440" tIns="45720" rIns="91440" bIns="45720" rtlCol="0" anchor="ctr">
            <a:normAutofit/>
          </a:bodyPr>
          <a:lstStyle/>
          <a:p>
            <a:pPr marL="0" indent="0">
              <a:buNone/>
            </a:pPr>
            <a:r>
              <a:rPr lang="en-US" sz="1600">
                <a:latin typeface="Times New Roman" panose="02020603050405020304" pitchFamily="18" charset="0"/>
                <a:cs typeface="Times New Roman" panose="02020603050405020304" pitchFamily="18" charset="0"/>
              </a:rPr>
              <a:t>We have reached to our dataset long after browsing through web:</a:t>
            </a:r>
          </a:p>
          <a:p>
            <a:pPr marL="216000" indent="-216000"/>
            <a:r>
              <a:rPr lang="en-US" sz="1600">
                <a:latin typeface="Times New Roman" panose="02020603050405020304" pitchFamily="18" charset="0"/>
                <a:cs typeface="Times New Roman" panose="02020603050405020304" pitchFamily="18" charset="0"/>
              </a:rPr>
              <a:t>The data we have collected are in format of xlsx, csv.</a:t>
            </a:r>
          </a:p>
          <a:p>
            <a:pPr marL="216000" indent="-216000"/>
            <a:r>
              <a:rPr lang="en-US" sz="1600">
                <a:latin typeface="Times New Roman" panose="02020603050405020304" pitchFamily="18" charset="0"/>
                <a:cs typeface="Times New Roman" panose="02020603050405020304" pitchFamily="18" charset="0"/>
              </a:rPr>
              <a:t>We have gathered our data form sources like CERN, Kaggle, UNICEF, Data World etc.</a:t>
            </a:r>
          </a:p>
          <a:p>
            <a:pPr marL="216000" indent="-216000"/>
            <a:r>
              <a:rPr lang="en-US" sz="1600">
                <a:latin typeface="Times New Roman" panose="02020603050405020304" pitchFamily="18" charset="0"/>
                <a:cs typeface="Times New Roman" panose="02020603050405020304" pitchFamily="18" charset="0"/>
              </a:rPr>
              <a:t>The data that we have collected is very incompatible to our systems</a:t>
            </a:r>
          </a:p>
          <a:p>
            <a:pPr marL="216000" indent="-216000"/>
            <a:r>
              <a:rPr lang="en-US" sz="1600">
                <a:latin typeface="Times New Roman" panose="02020603050405020304" pitchFamily="18" charset="0"/>
                <a:cs typeface="Times New Roman" panose="02020603050405020304" pitchFamily="18" charset="0"/>
              </a:rPr>
              <a:t>So our next step is to prepare it for our understanding.</a:t>
            </a:r>
          </a:p>
          <a:p>
            <a:pPr marL="216000" indent="-216000"/>
            <a:r>
              <a:rPr lang="en-US" sz="1600">
                <a:latin typeface="Times New Roman" panose="02020603050405020304" pitchFamily="18" charset="0"/>
                <a:cs typeface="Times New Roman" panose="02020603050405020304" pitchFamily="18" charset="0"/>
              </a:rPr>
              <a:t>The datasets we have till date are of :</a:t>
            </a:r>
          </a:p>
          <a:p>
            <a:pPr marL="324000" lvl="1" indent="0" algn="ctr">
              <a:buNone/>
            </a:pPr>
            <a:r>
              <a:rPr lang="en-US" sz="1400">
                <a:latin typeface="Times New Roman" panose="02020603050405020304" pitchFamily="18" charset="0"/>
                <a:cs typeface="Times New Roman" panose="02020603050405020304" pitchFamily="18" charset="0"/>
              </a:rPr>
              <a:t>  COVID , Dengue , HIV-AIDS , </a:t>
            </a:r>
            <a:r>
              <a:rPr lang="en-US" sz="1400" err="1">
                <a:latin typeface="Times New Roman" panose="02020603050405020304" pitchFamily="18" charset="0"/>
                <a:cs typeface="Times New Roman" panose="02020603050405020304" pitchFamily="18" charset="0"/>
              </a:rPr>
              <a:t>Hanta</a:t>
            </a:r>
            <a:r>
              <a:rPr lang="en-US" sz="1400">
                <a:latin typeface="Times New Roman" panose="02020603050405020304" pitchFamily="18" charset="0"/>
                <a:cs typeface="Times New Roman" panose="02020603050405020304" pitchFamily="18" charset="0"/>
              </a:rPr>
              <a:t> Fever , Pneumonia , Ebola , Influenza , Zika Virus.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lnSpcReduction="10000"/>
          </a:bodyPr>
          <a:lstStyle/>
          <a:p>
            <a:pPr defTabSz="457200"/>
            <a:r>
              <a:rPr lang="en-US"/>
              <a:t>ANALYSIS AND PREDICTION OF EFFECT OF VIRAL DISEASES IN HUMAN </a:t>
            </a:r>
            <a:r>
              <a:rPr lang="en-US" kern="1200" cap="all">
                <a:latin typeface="+mn-lt"/>
                <a:ea typeface="+mn-ea"/>
                <a:cs typeface="+mn-cs"/>
              </a:rPr>
              <a:t>+ </a:t>
            </a:r>
            <a:r>
              <a:rPr lang="en-US"/>
              <a:t>DEPLOYMENT</a:t>
            </a:r>
            <a:endParaRPr lang="en-US">
              <a:ea typeface="+mn-lt"/>
              <a:cs typeface="+mn-lt"/>
            </a:endParaRPr>
          </a:p>
          <a:p>
            <a:pPr defTabSz="457200">
              <a:spcAft>
                <a:spcPts val="600"/>
              </a:spcAft>
            </a:pPr>
            <a:endParaRPr lang="en-US" kern="1200" cap="all">
              <a:solidFill>
                <a:schemeClr val="accent1">
                  <a:alpha val="75000"/>
                </a:schemeClr>
              </a:solidFill>
              <a:latin typeface="+mn-lt"/>
            </a:endParaRPr>
          </a:p>
        </p:txBody>
      </p:sp>
      <p:pic>
        <p:nvPicPr>
          <p:cNvPr id="6" name="Content Placeholder 5">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extLst>
              <a:ext uri="{837473B0-CC2E-450A-ABE3-18F120FF3D39}">
                <a1611:picAttrSrcUrl xmlns:a1611="http://schemas.microsoft.com/office/drawing/2016/11/main" xmlns="" r:id="rId4"/>
              </a:ext>
            </a:extLst>
          </a:blip>
          <a:srcRect/>
          <a:stretch/>
        </p:blipFill>
        <p:spPr>
          <a:xfrm>
            <a:off x="6795260" y="0"/>
            <a:ext cx="5386416" cy="6858000"/>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5</a:t>
            </a:fld>
            <a:endParaRPr lang="en-US">
              <a:solidFill>
                <a:srgbClr val="FFFFFF"/>
              </a:solidFill>
            </a:endParaRPr>
          </a:p>
        </p:txBody>
      </p:sp>
    </p:spTree>
    <p:extLst>
      <p:ext uri="{BB962C8B-B14F-4D97-AF65-F5344CB8AC3E}">
        <p14:creationId xmlns:p14="http://schemas.microsoft.com/office/powerpoint/2010/main" val="178987338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4286724" y="1065322"/>
            <a:ext cx="3693000" cy="512685"/>
          </a:xfrm>
        </p:spPr>
        <p:txBody>
          <a:bodyPr>
            <a:normAutofit fontScale="90000"/>
          </a:bodyPr>
          <a:lstStyle/>
          <a:p>
            <a:pPr algn="ctr"/>
            <a:r>
              <a:rPr lang="en-US" b="1" u="sng">
                <a:latin typeface="Times New Roman" panose="02020603050405020304" pitchFamily="18" charset="0"/>
                <a:cs typeface="Times New Roman" panose="02020603050405020304" pitchFamily="18" charset="0"/>
              </a:rPr>
              <a:t>Data preparation</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a:xfrm>
            <a:off x="366407" y="6423914"/>
            <a:ext cx="6917210" cy="365125"/>
          </a:xfrm>
        </p:spPr>
        <p:txBody>
          <a:bodyPr/>
          <a:lstStyle/>
          <a:p>
            <a:r>
              <a:rPr lang="en-US">
                <a:latin typeface="Gill Sans MT"/>
                <a:cs typeface="Times New Roman" panose="02020603050405020304" pitchFamily="18" charset="0"/>
              </a:rPr>
              <a:t>ANALYSIS AND PREDICTION OF EFFECT OF VIRAL DISEASES IN HUMAN + DEPLOYMENT</a:t>
            </a:r>
            <a:endParaRPr lang="en-US">
              <a:ea typeface="+mn-lt"/>
              <a:cs typeface="+mn-lt"/>
            </a:endParaRPr>
          </a:p>
          <a:p>
            <a:endParaRPr lang="en-US">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id="{3896A4E6-8FD8-4D77-AAB0-2B6A3165482E}"/>
              </a:ext>
            </a:extLst>
          </p:cNvPr>
          <p:cNvPicPr>
            <a:picLocks noGrp="1" noChangeAspect="1"/>
          </p:cNvPicPr>
          <p:nvPr>
            <p:ph type="pic" idx="1"/>
          </p:nvPr>
        </p:nvPicPr>
        <p:blipFill>
          <a:blip r:embed="rId3">
            <a:extLst>
              <a:ext uri="{837473B0-CC2E-450A-ABE3-18F120FF3D39}">
                <a1611:picAttrSrcUrl xmlns:a1611="http://schemas.microsoft.com/office/drawing/2016/11/main" xmlns="" r:id="rId4"/>
              </a:ext>
            </a:extLst>
          </a:blip>
          <a:srcRect/>
          <a:stretch/>
        </p:blipFill>
        <p:spPr>
          <a:xfrm flipH="1">
            <a:off x="366407" y="1065322"/>
            <a:ext cx="3693000" cy="5358591"/>
          </a:xfrm>
        </p:spPr>
      </p:pic>
      <p:sp>
        <p:nvSpPr>
          <p:cNvPr id="12" name="TextBox 11">
            <a:extLst>
              <a:ext uri="{FF2B5EF4-FFF2-40B4-BE49-F238E27FC236}">
                <a16:creationId xmlns:a16="http://schemas.microsoft.com/office/drawing/2014/main" id="{55F3CF5B-287B-473F-872D-208308E4555F}"/>
              </a:ext>
            </a:extLst>
          </p:cNvPr>
          <p:cNvSpPr txBox="1"/>
          <p:nvPr/>
        </p:nvSpPr>
        <p:spPr>
          <a:xfrm>
            <a:off x="4286724" y="1766656"/>
            <a:ext cx="7538869" cy="2308324"/>
          </a:xfrm>
          <a:prstGeom prst="rect">
            <a:avLst/>
          </a:prstGeom>
          <a:noFill/>
        </p:spPr>
        <p:txBody>
          <a:bodyPr wrap="square" lIns="91440" tIns="45720" rIns="91440" bIns="45720" rtlCol="0" anchor="t">
            <a:spAutoFit/>
          </a:bodyPr>
          <a:lstStyle/>
          <a:p>
            <a:r>
              <a:rPr lang="en-IN">
                <a:latin typeface="Times New Roman"/>
                <a:cs typeface="Times New Roman"/>
              </a:rPr>
              <a:t>BUILDING FROM MEANING LESS TO MEANINGFUL</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Since our data contain too many missing and null values so we have decided to filter out some of these values as well as filling some of them. For that</a:t>
            </a:r>
          </a:p>
          <a:p>
            <a:r>
              <a:rPr lang="en-IN">
                <a:latin typeface="Times New Roman"/>
                <a:cs typeface="Times New Roman"/>
              </a:rPr>
              <a:t>For that we are using some libraries and packages from python, R</a:t>
            </a:r>
          </a:p>
          <a:p>
            <a:endParaRPr lang="en-IN">
              <a:latin typeface="Times New Roman" panose="02020603050405020304" pitchFamily="18" charset="0"/>
              <a:cs typeface="Times New Roman" panose="02020603050405020304" pitchFamily="18" charset="0"/>
            </a:endParaRPr>
          </a:p>
          <a:p>
            <a:r>
              <a:rPr lang="en-IN">
                <a:latin typeface="Times New Roman"/>
                <a:cs typeface="Times New Roman"/>
              </a:rPr>
              <a:t>Now we are ready to understand this data based on some constraints that are required for our analysis.</a:t>
            </a:r>
          </a:p>
        </p:txBody>
      </p:sp>
    </p:spTree>
    <p:extLst>
      <p:ext uri="{BB962C8B-B14F-4D97-AF65-F5344CB8AC3E}">
        <p14:creationId xmlns:p14="http://schemas.microsoft.com/office/powerpoint/2010/main" val="50241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4369449" y="788673"/>
            <a:ext cx="3577394" cy="673924"/>
          </a:xfrm>
        </p:spPr>
        <p:txBody>
          <a:bodyPr/>
          <a:lstStyle/>
          <a:p>
            <a:pPr algn="ctr"/>
            <a:r>
              <a:rPr lang="en-US" b="1" u="sng">
                <a:latin typeface="Times New Roman" panose="02020603050405020304" pitchFamily="18" charset="0"/>
                <a:cs typeface="Times New Roman" panose="02020603050405020304" pitchFamily="18" charset="0"/>
              </a:rPr>
              <a:t>Constraints</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4456590" y="1740023"/>
            <a:ext cx="7293451" cy="4125672"/>
          </a:xfrm>
        </p:spPr>
        <p:txBody>
          <a:bodyPr/>
          <a:lstStyle/>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At each visualization we will focus on the relationship between human and virus.</a:t>
            </a:r>
          </a:p>
          <a:p>
            <a:pPr marL="285750" indent="-285750">
              <a:buFont typeface="Wingdings" panose="05000000000000000000" pitchFamily="2" charset="2"/>
              <a:buChar char="q"/>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More specifically we will study the effect on human based on gender, age, time, intensity, place.</a:t>
            </a:r>
          </a:p>
          <a:p>
            <a:pPr marL="285750" indent="-285750">
              <a:buFont typeface="Wingdings" panose="05000000000000000000" pitchFamily="2" charset="2"/>
              <a:buChar char="q"/>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We will also look for symptoms reflected and their commonness.</a:t>
            </a:r>
          </a:p>
          <a:p>
            <a:pPr marL="285750" indent="-285750">
              <a:buFont typeface="Wingdings" panose="05000000000000000000" pitchFamily="2" charset="2"/>
              <a:buChar char="q"/>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We will neglect the analysis above and below a specified age.</a:t>
            </a:r>
          </a:p>
          <a:p>
            <a:pPr marL="285750" indent="-285750">
              <a:buFont typeface="Wingdings" panose="05000000000000000000" pitchFamily="2" charset="2"/>
              <a:buChar char="q"/>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We will relate the age with disease categorized by place.</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a:latin typeface="Gill Sans MT"/>
                <a:cs typeface="Times New Roman" panose="02020603050405020304" pitchFamily="18" charset="0"/>
              </a:rPr>
              <a:t>ANALYSIS AND PREDICTION OF EFFECT OF VIRAL DISEASES IN HUMAN + DEPLOYMENT</a:t>
            </a:r>
            <a:endParaRPr lang="en-US">
              <a:ea typeface="+mn-lt"/>
              <a:cs typeface="+mn-lt"/>
            </a:endParaRPr>
          </a:p>
          <a:p>
            <a:endParaRPr lang="en-US">
              <a:latin typeface="Times New Roman" panose="02020603050405020304" pitchFamily="18" charset="0"/>
              <a:cs typeface="Times New Roman" panose="02020603050405020304" pitchFamily="18" charset="0"/>
            </a:endParaRPr>
          </a:p>
        </p:txBody>
      </p:sp>
      <p:pic>
        <p:nvPicPr>
          <p:cNvPr id="15" name="Picture Placeholder 14">
            <a:extLst>
              <a:ext uri="{FF2B5EF4-FFF2-40B4-BE49-F238E27FC236}">
                <a16:creationId xmlns:a16="http://schemas.microsoft.com/office/drawing/2014/main" id="{60700499-F5C8-4234-A554-8E26834CCF11}"/>
              </a:ext>
            </a:extLst>
          </p:cNvPr>
          <p:cNvPicPr>
            <a:picLocks noGrp="1" noChangeAspect="1"/>
          </p:cNvPicPr>
          <p:nvPr>
            <p:ph type="pic" idx="1"/>
          </p:nvPr>
        </p:nvPicPr>
        <p:blipFill>
          <a:blip r:embed="rId3">
            <a:extLst>
              <a:ext uri="{837473B0-CC2E-450A-ABE3-18F120FF3D39}">
                <a1611:picAttrSrcUrl xmlns:a1611="http://schemas.microsoft.com/office/drawing/2016/11/main" xmlns="" r:id="rId4"/>
              </a:ext>
            </a:extLst>
          </a:blip>
          <a:srcRect/>
          <a:stretch/>
        </p:blipFill>
        <p:spPr>
          <a:xfrm>
            <a:off x="441959" y="2579004"/>
            <a:ext cx="3702877" cy="1873655"/>
          </a:xfrm>
        </p:spPr>
      </p:pic>
    </p:spTree>
    <p:extLst>
      <p:ext uri="{BB962C8B-B14F-4D97-AF65-F5344CB8AC3E}">
        <p14:creationId xmlns:p14="http://schemas.microsoft.com/office/powerpoint/2010/main" val="133924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DF73C-C513-462C-B978-FF75D5BB8E43}"/>
              </a:ext>
            </a:extLst>
          </p:cNvPr>
          <p:cNvSpPr>
            <a:spLocks noGrp="1"/>
          </p:cNvSpPr>
          <p:nvPr>
            <p:ph type="sldNum" sz="quarter" idx="12"/>
          </p:nvPr>
        </p:nvSpPr>
        <p:spPr/>
        <p:txBody>
          <a:bodyPr/>
          <a:lstStyle/>
          <a:p>
            <a:fld id="{3A98EE3D-8CD1-4C3F-BD1C-C98C9596463C}" type="slidenum">
              <a:rPr lang="en-US" smtClean="0"/>
              <a:t>8</a:t>
            </a:fld>
            <a:endParaRPr lang="en-US"/>
          </a:p>
        </p:txBody>
      </p:sp>
      <p:sp>
        <p:nvSpPr>
          <p:cNvPr id="3" name="Footer Placeholder 2">
            <a:extLst>
              <a:ext uri="{FF2B5EF4-FFF2-40B4-BE49-F238E27FC236}">
                <a16:creationId xmlns:a16="http://schemas.microsoft.com/office/drawing/2014/main" id="{35055809-9705-48F3-AA8A-1952399A1066}"/>
              </a:ext>
            </a:extLst>
          </p:cNvPr>
          <p:cNvSpPr>
            <a:spLocks noGrp="1"/>
          </p:cNvSpPr>
          <p:nvPr>
            <p:ph type="ftr" sz="quarter" idx="11"/>
          </p:nvPr>
        </p:nvSpPr>
        <p:spPr/>
        <p:txBody>
          <a:bodyPr/>
          <a:lstStyle/>
          <a:p>
            <a:r>
              <a:rPr lang="en-US"/>
              <a:t>ANALYSIS AND PREDICTION OF EFFECT OF VIRAL DISEASES IN HUMAN + DEPLOYMENT</a:t>
            </a:r>
            <a:endParaRPr lang="en-US">
              <a:ea typeface="+mn-lt"/>
              <a:cs typeface="+mn-lt"/>
            </a:endParaRPr>
          </a:p>
          <a:p>
            <a:pPr algn="l"/>
            <a:endParaRPr lang="en-US"/>
          </a:p>
        </p:txBody>
      </p:sp>
      <p:sp>
        <p:nvSpPr>
          <p:cNvPr id="4" name="Title 3">
            <a:extLst>
              <a:ext uri="{FF2B5EF4-FFF2-40B4-BE49-F238E27FC236}">
                <a16:creationId xmlns:a16="http://schemas.microsoft.com/office/drawing/2014/main" id="{1E87E44A-F79E-41ED-A8F5-990F11E289C7}"/>
              </a:ext>
            </a:extLst>
          </p:cNvPr>
          <p:cNvSpPr>
            <a:spLocks noGrp="1"/>
          </p:cNvSpPr>
          <p:nvPr>
            <p:ph type="title"/>
          </p:nvPr>
        </p:nvSpPr>
        <p:spPr/>
        <p:txBody>
          <a:bodyPr/>
          <a:lstStyle/>
          <a:p>
            <a:r>
              <a:rPr lang="en-US" b="1">
                <a:latin typeface="Times New Roman"/>
                <a:ea typeface="+mj-lt"/>
                <a:cs typeface="+mj-lt"/>
              </a:rPr>
              <a:t>Methods and Materials</a:t>
            </a:r>
            <a:endParaRPr lang="en-US">
              <a:latin typeface="Times New Roman"/>
              <a:cs typeface="Times New Roman"/>
            </a:endParaRPr>
          </a:p>
        </p:txBody>
      </p:sp>
      <p:pic>
        <p:nvPicPr>
          <p:cNvPr id="9" name="Picture 9" descr="Diagram&#10;&#10;Description automatically generated">
            <a:extLst>
              <a:ext uri="{FF2B5EF4-FFF2-40B4-BE49-F238E27FC236}">
                <a16:creationId xmlns:a16="http://schemas.microsoft.com/office/drawing/2014/main" id="{D1A6AFCB-1188-45A5-BCEC-A1DEF64191F4}"/>
              </a:ext>
            </a:extLst>
          </p:cNvPr>
          <p:cNvPicPr>
            <a:picLocks noGrp="1" noChangeAspect="1"/>
          </p:cNvPicPr>
          <p:nvPr>
            <p:ph idx="1"/>
          </p:nvPr>
        </p:nvPicPr>
        <p:blipFill>
          <a:blip r:embed="rId2"/>
          <a:stretch>
            <a:fillRect/>
          </a:stretch>
        </p:blipFill>
        <p:spPr>
          <a:xfrm>
            <a:off x="4219706" y="1909794"/>
            <a:ext cx="3376808" cy="1714500"/>
          </a:xfrm>
        </p:spPr>
      </p:pic>
      <p:sp>
        <p:nvSpPr>
          <p:cNvPr id="10" name="TextBox 9">
            <a:extLst>
              <a:ext uri="{FF2B5EF4-FFF2-40B4-BE49-F238E27FC236}">
                <a16:creationId xmlns:a16="http://schemas.microsoft.com/office/drawing/2014/main" id="{1267B34B-4633-4671-88B8-45B4D616C54B}"/>
              </a:ext>
            </a:extLst>
          </p:cNvPr>
          <p:cNvSpPr txBox="1"/>
          <p:nvPr/>
        </p:nvSpPr>
        <p:spPr>
          <a:xfrm>
            <a:off x="1592893" y="3837140"/>
            <a:ext cx="900621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After collecting the datasets from various sources they include the data that is incorrect, incomplete, irrelevant, duplicated or formatted in different data type so this data is not helpful in terms of analyzing because it may provide incorrect results so in this current project phase, we check whether our dataset is cleaned or not. Most of our data sets are accurate and does not require cleaning of our data , if it is required, we will do data cleaning with the help of python using it's libraries in order to fill empty fields and to identify duplicate data types. </a:t>
            </a:r>
            <a:endParaRPr lang="en-US">
              <a:latin typeface="Times New Roman"/>
              <a:cs typeface="Times New Roman"/>
            </a:endParaRPr>
          </a:p>
          <a:p>
            <a:endParaRPr lang="en-US">
              <a:latin typeface="Times New Roman"/>
              <a:cs typeface="Times New Roman"/>
            </a:endParaRPr>
          </a:p>
          <a:p>
            <a:r>
              <a:rPr lang="en-US">
                <a:latin typeface="Times New Roman"/>
                <a:ea typeface="+mn-lt"/>
                <a:cs typeface="+mn-lt"/>
              </a:rPr>
              <a:t>The procedures that we acquire in order to clean the datasets are shown in the slides below: </a:t>
            </a:r>
            <a:endParaRPr lang="en-US">
              <a:latin typeface="Times New Roman"/>
              <a:cs typeface="Times New Roman"/>
            </a:endParaRPr>
          </a:p>
        </p:txBody>
      </p:sp>
    </p:spTree>
    <p:extLst>
      <p:ext uri="{BB962C8B-B14F-4D97-AF65-F5344CB8AC3E}">
        <p14:creationId xmlns:p14="http://schemas.microsoft.com/office/powerpoint/2010/main" val="200169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7FC97F-247E-4EC4-8334-AB0EF3173114}"/>
              </a:ext>
            </a:extLst>
          </p:cNvPr>
          <p:cNvSpPr>
            <a:spLocks noGrp="1"/>
          </p:cNvSpPr>
          <p:nvPr>
            <p:ph type="sldNum" sz="quarter" idx="12"/>
          </p:nvPr>
        </p:nvSpPr>
        <p:spPr/>
        <p:txBody>
          <a:bodyPr/>
          <a:lstStyle/>
          <a:p>
            <a:fld id="{3A98EE3D-8CD1-4C3F-BD1C-C98C9596463C}" type="slidenum">
              <a:rPr lang="en-US" smtClean="0"/>
              <a:t>9</a:t>
            </a:fld>
            <a:endParaRPr lang="en-US"/>
          </a:p>
        </p:txBody>
      </p:sp>
      <p:sp>
        <p:nvSpPr>
          <p:cNvPr id="3" name="Footer Placeholder 2">
            <a:extLst>
              <a:ext uri="{FF2B5EF4-FFF2-40B4-BE49-F238E27FC236}">
                <a16:creationId xmlns:a16="http://schemas.microsoft.com/office/drawing/2014/main" id="{39F1B909-D5B7-4B28-A2CE-2A8982A11F36}"/>
              </a:ext>
            </a:extLst>
          </p:cNvPr>
          <p:cNvSpPr>
            <a:spLocks noGrp="1"/>
          </p:cNvSpPr>
          <p:nvPr>
            <p:ph type="ftr" sz="quarter" idx="11"/>
          </p:nvPr>
        </p:nvSpPr>
        <p:spPr/>
        <p:txBody>
          <a:bodyPr/>
          <a:lstStyle/>
          <a:p>
            <a:r>
              <a:rPr lang="en-US"/>
              <a:t>ANALYSIS AND PREDICTION OF EFFECT OF VIRAL DISEASES IN HUMAN + DEPLOYMENT</a:t>
            </a:r>
            <a:endParaRPr lang="en-US">
              <a:ea typeface="+mn-lt"/>
              <a:cs typeface="+mn-lt"/>
            </a:endParaRPr>
          </a:p>
          <a:p>
            <a:pPr algn="l"/>
            <a:endParaRPr lang="en-US"/>
          </a:p>
        </p:txBody>
      </p:sp>
      <p:sp>
        <p:nvSpPr>
          <p:cNvPr id="4" name="Title 3">
            <a:extLst>
              <a:ext uri="{FF2B5EF4-FFF2-40B4-BE49-F238E27FC236}">
                <a16:creationId xmlns:a16="http://schemas.microsoft.com/office/drawing/2014/main" id="{03183AC0-5ABB-4B78-BA8C-7A267E6A3951}"/>
              </a:ext>
            </a:extLst>
          </p:cNvPr>
          <p:cNvSpPr>
            <a:spLocks noGrp="1"/>
          </p:cNvSpPr>
          <p:nvPr>
            <p:ph type="title"/>
          </p:nvPr>
        </p:nvSpPr>
        <p:spPr/>
        <p:txBody>
          <a:bodyPr/>
          <a:lstStyle/>
          <a:p>
            <a:r>
              <a:rPr lang="en-US"/>
              <a:t>People of all age-group effected by covid-19</a:t>
            </a:r>
          </a:p>
        </p:txBody>
      </p:sp>
      <p:pic>
        <p:nvPicPr>
          <p:cNvPr id="6" name="Picture 6" descr="Text&#10;&#10;Description automatically generated">
            <a:extLst>
              <a:ext uri="{FF2B5EF4-FFF2-40B4-BE49-F238E27FC236}">
                <a16:creationId xmlns:a16="http://schemas.microsoft.com/office/drawing/2014/main" id="{764C3C02-CA5D-403B-BFA3-CD9DD31B9E40}"/>
              </a:ext>
            </a:extLst>
          </p:cNvPr>
          <p:cNvPicPr>
            <a:picLocks noGrp="1" noChangeAspect="1"/>
          </p:cNvPicPr>
          <p:nvPr>
            <p:ph idx="1"/>
          </p:nvPr>
        </p:nvPicPr>
        <p:blipFill>
          <a:blip r:embed="rId2"/>
          <a:stretch>
            <a:fillRect/>
          </a:stretch>
        </p:blipFill>
        <p:spPr>
          <a:xfrm>
            <a:off x="2714625" y="2443260"/>
            <a:ext cx="6762750" cy="3152775"/>
          </a:xfrm>
        </p:spPr>
      </p:pic>
    </p:spTree>
    <p:extLst>
      <p:ext uri="{BB962C8B-B14F-4D97-AF65-F5344CB8AC3E}">
        <p14:creationId xmlns:p14="http://schemas.microsoft.com/office/powerpoint/2010/main" val="3774188274"/>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Classic-Corporate_Teach a Course_03_MO - v4.pptx" id="{D5AEBA98-7BE2-4600-B726-C10F88B0D5DD}" vid="{80972332-D852-4500-B88A-BEF94A57E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2c7b430-c7ce-4dc9-9179-be2f83b67b7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1835CC03B1AD46BAB3E8BD99030B4B" ma:contentTypeVersion="12" ma:contentTypeDescription="Create a new document." ma:contentTypeScope="" ma:versionID="e05d1604319fddfd337f1257fe6802c8">
  <xsd:schema xmlns:xsd="http://www.w3.org/2001/XMLSchema" xmlns:xs="http://www.w3.org/2001/XMLSchema" xmlns:p="http://schemas.microsoft.com/office/2006/metadata/properties" xmlns:ns3="999fd685-100b-4a06-9ed0-1a510e737171" xmlns:ns4="72c7b430-c7ce-4dc9-9179-be2f83b67b74" targetNamespace="http://schemas.microsoft.com/office/2006/metadata/properties" ma:root="true" ma:fieldsID="e5245e8f100bead02053be51a97a670f" ns3:_="" ns4:_="">
    <xsd:import namespace="999fd685-100b-4a06-9ed0-1a510e737171"/>
    <xsd:import namespace="72c7b430-c7ce-4dc9-9179-be2f83b67b7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9fd685-100b-4a06-9ed0-1a510e7371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7b430-c7ce-4dc9-9179-be2f83b67b7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AD4E0F-D5B9-4E85-A9F9-55FB534FCA93}">
  <ds:schemaRefs>
    <ds:schemaRef ds:uri="http://purl.org/dc/elements/1.1/"/>
    <ds:schemaRef ds:uri="http://schemas.microsoft.com/office/2006/documentManagement/types"/>
    <ds:schemaRef ds:uri="http://schemas.openxmlformats.org/package/2006/metadata/core-properties"/>
    <ds:schemaRef ds:uri="http://www.w3.org/XML/1998/namespace"/>
    <ds:schemaRef ds:uri="72c7b430-c7ce-4dc9-9179-be2f83b67b74"/>
    <ds:schemaRef ds:uri="http://schemas.microsoft.com/office/2006/metadata/properties"/>
    <ds:schemaRef ds:uri="http://purl.org/dc/terms/"/>
    <ds:schemaRef ds:uri="http://purl.org/dc/dcmitype/"/>
    <ds:schemaRef ds:uri="http://schemas.microsoft.com/office/infopath/2007/PartnerControls"/>
    <ds:schemaRef ds:uri="999fd685-100b-4a06-9ed0-1a510e737171"/>
  </ds:schemaRefs>
</ds:datastoreItem>
</file>

<file path=customXml/itemProps2.xml><?xml version="1.0" encoding="utf-8"?>
<ds:datastoreItem xmlns:ds="http://schemas.openxmlformats.org/officeDocument/2006/customXml" ds:itemID="{CBC8B00A-9D61-4A27-93E1-1EF61CCC2D07}">
  <ds:schemaRefs>
    <ds:schemaRef ds:uri="72c7b430-c7ce-4dc9-9179-be2f83b67b74"/>
    <ds:schemaRef ds:uri="999fd685-100b-4a06-9ed0-1a510e7371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81225D5A-3A69-457C-B7D4-425712F5D4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{6ACB02A5-7FEF-4F56-BB61-F07D12D546F2}tf00870617_win32</Template>
  <TotalTime>115</TotalTime>
  <Words>1819</Words>
  <Application>Microsoft Office PowerPoint</Application>
  <PresentationFormat>Widescreen</PresentationFormat>
  <Paragraphs>199</Paragraphs>
  <Slides>35</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Corbel</vt:lpstr>
      <vt:lpstr>Gill Sans MT</vt:lpstr>
      <vt:lpstr>Times New Roman</vt:lpstr>
      <vt:lpstr>Wingdings</vt:lpstr>
      <vt:lpstr>Wingdings 2</vt:lpstr>
      <vt:lpstr>DividendVTI</vt:lpstr>
      <vt:lpstr>Submitted To:  Manish Sharma  (ibm trainer)   Submitted By:  Ayan Bhatnagar (Leader) Kartikey Garg Yash Sharma Pradyumn Bahukhandi</vt:lpstr>
      <vt:lpstr>Analysis and Prediction of effect of viral  diseases in Human + deployment</vt:lpstr>
      <vt:lpstr>Work-flow</vt:lpstr>
      <vt:lpstr>Know the reason</vt:lpstr>
      <vt:lpstr>Collecting</vt:lpstr>
      <vt:lpstr>Data preparation</vt:lpstr>
      <vt:lpstr>Constraints</vt:lpstr>
      <vt:lpstr>Methods and Materials</vt:lpstr>
      <vt:lpstr>People of all age-group effected by covid-19</vt:lpstr>
      <vt:lpstr>Total cases effecting the age-group</vt:lpstr>
      <vt:lpstr>Deaths of person Diagnosed with hiv-aids </vt:lpstr>
      <vt:lpstr>Average Death due to Hiv-Aids</vt:lpstr>
      <vt:lpstr>Prediction phase</vt:lpstr>
      <vt:lpstr>Abstract</vt:lpstr>
      <vt:lpstr>PowerPoint Presentation</vt:lpstr>
      <vt:lpstr>This analysis shows the correlation between the recovered/cured cases and the number of deaths in different states of India. As the number of cured cases increases, so does the number of deaths. </vt:lpstr>
      <vt:lpstr>PowerPoint Presentation</vt:lpstr>
      <vt:lpstr>PowerPoint Presentation</vt:lpstr>
      <vt:lpstr>Predictions using datasets</vt:lpstr>
      <vt:lpstr>Getting started with Prediction</vt:lpstr>
      <vt:lpstr>Model’s accuracy</vt:lpstr>
      <vt:lpstr>This graph here shows the relation of how the Confirmed cases were increasing in the few major countries on the Globe.</vt:lpstr>
      <vt:lpstr>Prediction on Deaths and confirmed cases due to covid-19</vt:lpstr>
      <vt:lpstr>Tools and technologies used for website designing</vt:lpstr>
      <vt:lpstr>PowerPoint Presentation</vt:lpstr>
      <vt:lpstr>Contact Us page</vt:lpstr>
      <vt:lpstr>PowerPoint Presentation</vt:lpstr>
      <vt:lpstr>PowerPoint Presentation</vt:lpstr>
      <vt:lpstr>Flask</vt:lpstr>
      <vt:lpstr>front end part for disease prediction model:</vt:lpstr>
      <vt:lpstr>Model.py file</vt:lpstr>
      <vt:lpstr>App.py file</vt:lpstr>
      <vt:lpstr>PowerPoint Presentation</vt:lpstr>
      <vt:lpstr>Working 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Prediction of effect of virus diseases in Human +deployment</dc:title>
  <dc:creator>KARTIKEY  GARG</dc:creator>
  <cp:lastModifiedBy>yash sharma</cp:lastModifiedBy>
  <cp:revision>80</cp:revision>
  <dcterms:created xsi:type="dcterms:W3CDTF">2020-09-17T12:15:35Z</dcterms:created>
  <dcterms:modified xsi:type="dcterms:W3CDTF">2021-10-26T11:29:05Z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0x010100CC1835CC03B1AD46BAB3E8BD99030B4B</vt:lpwstr>
  </property>
</Properties>
</file>